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651" r:id="rId2"/>
    <p:sldId id="314" r:id="rId3"/>
    <p:sldId id="348" r:id="rId4"/>
    <p:sldId id="779" r:id="rId5"/>
    <p:sldId id="723" r:id="rId6"/>
    <p:sldId id="805" r:id="rId7"/>
    <p:sldId id="787" r:id="rId8"/>
    <p:sldId id="781" r:id="rId9"/>
    <p:sldId id="814" r:id="rId10"/>
    <p:sldId id="815" r:id="rId11"/>
    <p:sldId id="791" r:id="rId12"/>
    <p:sldId id="792" r:id="rId13"/>
    <p:sldId id="810" r:id="rId14"/>
    <p:sldId id="788" r:id="rId15"/>
    <p:sldId id="789" r:id="rId16"/>
    <p:sldId id="782" r:id="rId17"/>
    <p:sldId id="807" r:id="rId18"/>
    <p:sldId id="256" r:id="rId19"/>
    <p:sldId id="793" r:id="rId20"/>
    <p:sldId id="790" r:id="rId21"/>
    <p:sldId id="808" r:id="rId22"/>
    <p:sldId id="803" r:id="rId23"/>
    <p:sldId id="475" r:id="rId24"/>
    <p:sldId id="477" r:id="rId25"/>
    <p:sldId id="804" r:id="rId26"/>
    <p:sldId id="802" r:id="rId27"/>
    <p:sldId id="796" r:id="rId28"/>
    <p:sldId id="809" r:id="rId29"/>
    <p:sldId id="795" r:id="rId30"/>
    <p:sldId id="800" r:id="rId31"/>
    <p:sldId id="786" r:id="rId32"/>
    <p:sldId id="813" r:id="rId33"/>
    <p:sldId id="81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FB379"/>
    <a:srgbClr val="C9F297"/>
    <a:srgbClr val="5ECCF3"/>
    <a:srgbClr val="000000"/>
    <a:srgbClr val="89DBC4"/>
    <a:srgbClr val="9DE1CE"/>
    <a:srgbClr val="BEEB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73"/>
    <p:restoredTop sz="95091"/>
  </p:normalViewPr>
  <p:slideViewPr>
    <p:cSldViewPr snapToGrid="0" snapToObjects="1">
      <p:cViewPr varScale="1">
        <p:scale>
          <a:sx n="86" d="100"/>
          <a:sy n="86" d="100"/>
        </p:scale>
        <p:origin x="248"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4AA2F-EE86-0C4C-A5BB-1C46B1A569FD}" type="datetimeFigureOut">
              <a:rPr lang="en-US" smtClean="0"/>
              <a:t>10/23/21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9C2D6-CE12-494A-8991-233F22CF14B8}" type="slidenum">
              <a:rPr lang="en-US" smtClean="0"/>
              <a:t>‹#›</a:t>
            </a:fld>
            <a:endParaRPr lang="en-US"/>
          </a:p>
        </p:txBody>
      </p:sp>
    </p:spTree>
    <p:extLst>
      <p:ext uri="{BB962C8B-B14F-4D97-AF65-F5344CB8AC3E}">
        <p14:creationId xmlns:p14="http://schemas.microsoft.com/office/powerpoint/2010/main" val="110749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1D49D-597F-744C-B42C-0972D4C684B7}" type="slidenum">
              <a:rPr lang="en-US" smtClean="0"/>
              <a:t>10</a:t>
            </a:fld>
            <a:endParaRPr lang="en-US"/>
          </a:p>
        </p:txBody>
      </p:sp>
    </p:spTree>
    <p:extLst>
      <p:ext uri="{BB962C8B-B14F-4D97-AF65-F5344CB8AC3E}">
        <p14:creationId xmlns:p14="http://schemas.microsoft.com/office/powerpoint/2010/main" val="2394497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0C2BD-ABBD-1C45-BDAB-44A2829FA136}" type="slidenum">
              <a:rPr lang="en-US" smtClean="0"/>
              <a:t>29</a:t>
            </a:fld>
            <a:endParaRPr lang="en-US"/>
          </a:p>
        </p:txBody>
      </p:sp>
    </p:spTree>
    <p:extLst>
      <p:ext uri="{BB962C8B-B14F-4D97-AF65-F5344CB8AC3E}">
        <p14:creationId xmlns:p14="http://schemas.microsoft.com/office/powerpoint/2010/main" val="2728680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0C2BD-ABBD-1C45-BDAB-44A2829FA136}" type="slidenum">
              <a:rPr lang="en-US" smtClean="0"/>
              <a:t>30</a:t>
            </a:fld>
            <a:endParaRPr lang="en-US"/>
          </a:p>
        </p:txBody>
      </p:sp>
    </p:spTree>
    <p:extLst>
      <p:ext uri="{BB962C8B-B14F-4D97-AF65-F5344CB8AC3E}">
        <p14:creationId xmlns:p14="http://schemas.microsoft.com/office/powerpoint/2010/main" val="2568337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3396F8-0FD5-1A46-8681-2430B44B074B}" type="slidenum">
              <a:rPr lang="en-US" smtClean="0"/>
              <a:t>18</a:t>
            </a:fld>
            <a:endParaRPr lang="en-US"/>
          </a:p>
        </p:txBody>
      </p:sp>
    </p:spTree>
    <p:extLst>
      <p:ext uri="{BB962C8B-B14F-4D97-AF65-F5344CB8AC3E}">
        <p14:creationId xmlns:p14="http://schemas.microsoft.com/office/powerpoint/2010/main" val="1491572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0C2BD-ABBD-1C45-BDAB-44A2829FA136}" type="slidenum">
              <a:rPr lang="en-US" smtClean="0"/>
              <a:t>22</a:t>
            </a:fld>
            <a:endParaRPr lang="en-US"/>
          </a:p>
        </p:txBody>
      </p:sp>
    </p:spTree>
    <p:extLst>
      <p:ext uri="{BB962C8B-B14F-4D97-AF65-F5344CB8AC3E}">
        <p14:creationId xmlns:p14="http://schemas.microsoft.com/office/powerpoint/2010/main" val="3546909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0C2BD-ABBD-1C45-BDAB-44A2829FA136}" type="slidenum">
              <a:rPr lang="en-US" smtClean="0"/>
              <a:t>23</a:t>
            </a:fld>
            <a:endParaRPr lang="en-US"/>
          </a:p>
        </p:txBody>
      </p:sp>
    </p:spTree>
    <p:extLst>
      <p:ext uri="{BB962C8B-B14F-4D97-AF65-F5344CB8AC3E}">
        <p14:creationId xmlns:p14="http://schemas.microsoft.com/office/powerpoint/2010/main" val="2580041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0C2BD-ABBD-1C45-BDAB-44A2829FA136}" type="slidenum">
              <a:rPr lang="en-US" smtClean="0"/>
              <a:t>24</a:t>
            </a:fld>
            <a:endParaRPr lang="en-US"/>
          </a:p>
        </p:txBody>
      </p:sp>
    </p:spTree>
    <p:extLst>
      <p:ext uri="{BB962C8B-B14F-4D97-AF65-F5344CB8AC3E}">
        <p14:creationId xmlns:p14="http://schemas.microsoft.com/office/powerpoint/2010/main" val="2019239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0C2BD-ABBD-1C45-BDAB-44A2829FA136}" type="slidenum">
              <a:rPr lang="en-US" smtClean="0"/>
              <a:t>25</a:t>
            </a:fld>
            <a:endParaRPr lang="en-US"/>
          </a:p>
        </p:txBody>
      </p:sp>
    </p:spTree>
    <p:extLst>
      <p:ext uri="{BB962C8B-B14F-4D97-AF65-F5344CB8AC3E}">
        <p14:creationId xmlns:p14="http://schemas.microsoft.com/office/powerpoint/2010/main" val="23108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0C2BD-ABBD-1C45-BDAB-44A2829FA136}" type="slidenum">
              <a:rPr lang="en-US" smtClean="0"/>
              <a:t>26</a:t>
            </a:fld>
            <a:endParaRPr lang="en-US"/>
          </a:p>
        </p:txBody>
      </p:sp>
    </p:spTree>
    <p:extLst>
      <p:ext uri="{BB962C8B-B14F-4D97-AF65-F5344CB8AC3E}">
        <p14:creationId xmlns:p14="http://schemas.microsoft.com/office/powerpoint/2010/main" val="706715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0C2BD-ABBD-1C45-BDAB-44A2829FA136}" type="slidenum">
              <a:rPr lang="en-US" smtClean="0"/>
              <a:t>27</a:t>
            </a:fld>
            <a:endParaRPr lang="en-US"/>
          </a:p>
        </p:txBody>
      </p:sp>
    </p:spTree>
    <p:extLst>
      <p:ext uri="{BB962C8B-B14F-4D97-AF65-F5344CB8AC3E}">
        <p14:creationId xmlns:p14="http://schemas.microsoft.com/office/powerpoint/2010/main" val="561599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0C2BD-ABBD-1C45-BDAB-44A2829FA136}" type="slidenum">
              <a:rPr lang="en-US" smtClean="0"/>
              <a:t>28</a:t>
            </a:fld>
            <a:endParaRPr lang="en-US"/>
          </a:p>
        </p:txBody>
      </p:sp>
    </p:spTree>
    <p:extLst>
      <p:ext uri="{BB962C8B-B14F-4D97-AF65-F5344CB8AC3E}">
        <p14:creationId xmlns:p14="http://schemas.microsoft.com/office/powerpoint/2010/main" val="893993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92BD-42F1-8846-A4E2-03DCB22FD5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E6A0FC-CB66-DD42-97A4-F8FB85034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435608-5D5D-614C-B4E8-5C3B7C0A0ED6}"/>
              </a:ext>
            </a:extLst>
          </p:cNvPr>
          <p:cNvSpPr>
            <a:spLocks noGrp="1"/>
          </p:cNvSpPr>
          <p:nvPr>
            <p:ph type="dt" sz="half" idx="10"/>
          </p:nvPr>
        </p:nvSpPr>
        <p:spPr/>
        <p:txBody>
          <a:bodyPr/>
          <a:lstStyle/>
          <a:p>
            <a:fld id="{0AF88245-C8C8-D64D-BCB7-3BCAE42F1ECE}" type="datetimeFigureOut">
              <a:rPr lang="en-US" smtClean="0"/>
              <a:t>10/23/21</a:t>
            </a:fld>
            <a:endParaRPr lang="en-US"/>
          </a:p>
        </p:txBody>
      </p:sp>
      <p:sp>
        <p:nvSpPr>
          <p:cNvPr id="5" name="Footer Placeholder 4">
            <a:extLst>
              <a:ext uri="{FF2B5EF4-FFF2-40B4-BE49-F238E27FC236}">
                <a16:creationId xmlns:a16="http://schemas.microsoft.com/office/drawing/2014/main" id="{AD5D95F5-B128-E048-95BB-13C388D97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75C0C4-C17E-FC4F-8F27-B0EEA7165DE8}"/>
              </a:ext>
            </a:extLst>
          </p:cNvPr>
          <p:cNvSpPr>
            <a:spLocks noGrp="1"/>
          </p:cNvSpPr>
          <p:nvPr>
            <p:ph type="sldNum" sz="quarter" idx="12"/>
          </p:nvPr>
        </p:nvSpPr>
        <p:spPr/>
        <p:txBody>
          <a:bodyPr/>
          <a:lstStyle/>
          <a:p>
            <a:fld id="{2BAD9C07-D020-4443-ADA6-9A916BFB5E71}" type="slidenum">
              <a:rPr lang="en-US" smtClean="0"/>
              <a:t>‹#›</a:t>
            </a:fld>
            <a:endParaRPr lang="en-US"/>
          </a:p>
        </p:txBody>
      </p:sp>
    </p:spTree>
    <p:extLst>
      <p:ext uri="{BB962C8B-B14F-4D97-AF65-F5344CB8AC3E}">
        <p14:creationId xmlns:p14="http://schemas.microsoft.com/office/powerpoint/2010/main" val="1081648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6536-70E5-044D-934E-B8B1BD128A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F1360C-0650-FC40-8D5F-A187ECEB2E5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6F443-8A08-8247-941F-2036E67CA0F5}"/>
              </a:ext>
            </a:extLst>
          </p:cNvPr>
          <p:cNvSpPr>
            <a:spLocks noGrp="1"/>
          </p:cNvSpPr>
          <p:nvPr>
            <p:ph type="dt" sz="half" idx="10"/>
          </p:nvPr>
        </p:nvSpPr>
        <p:spPr/>
        <p:txBody>
          <a:bodyPr/>
          <a:lstStyle/>
          <a:p>
            <a:fld id="{0AF88245-C8C8-D64D-BCB7-3BCAE42F1ECE}" type="datetimeFigureOut">
              <a:rPr lang="en-US" smtClean="0"/>
              <a:t>10/23/21</a:t>
            </a:fld>
            <a:endParaRPr lang="en-US"/>
          </a:p>
        </p:txBody>
      </p:sp>
      <p:sp>
        <p:nvSpPr>
          <p:cNvPr id="5" name="Footer Placeholder 4">
            <a:extLst>
              <a:ext uri="{FF2B5EF4-FFF2-40B4-BE49-F238E27FC236}">
                <a16:creationId xmlns:a16="http://schemas.microsoft.com/office/drawing/2014/main" id="{725F3D44-0B53-B44B-93FA-192133FAE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70823-CDC9-2E41-A855-10D36C1B2EF4}"/>
              </a:ext>
            </a:extLst>
          </p:cNvPr>
          <p:cNvSpPr>
            <a:spLocks noGrp="1"/>
          </p:cNvSpPr>
          <p:nvPr>
            <p:ph type="sldNum" sz="quarter" idx="12"/>
          </p:nvPr>
        </p:nvSpPr>
        <p:spPr/>
        <p:txBody>
          <a:bodyPr/>
          <a:lstStyle/>
          <a:p>
            <a:fld id="{2BAD9C07-D020-4443-ADA6-9A916BFB5E71}" type="slidenum">
              <a:rPr lang="en-US" smtClean="0"/>
              <a:t>‹#›</a:t>
            </a:fld>
            <a:endParaRPr lang="en-US"/>
          </a:p>
        </p:txBody>
      </p:sp>
    </p:spTree>
    <p:extLst>
      <p:ext uri="{BB962C8B-B14F-4D97-AF65-F5344CB8AC3E}">
        <p14:creationId xmlns:p14="http://schemas.microsoft.com/office/powerpoint/2010/main" val="3366141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6BCE23-994B-5548-B6FC-D6B1FF131F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4B85E-2FE6-544F-B6C5-EDD9382CC5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D64EB-F046-7B4D-B696-9259F2FC0680}"/>
              </a:ext>
            </a:extLst>
          </p:cNvPr>
          <p:cNvSpPr>
            <a:spLocks noGrp="1"/>
          </p:cNvSpPr>
          <p:nvPr>
            <p:ph type="dt" sz="half" idx="10"/>
          </p:nvPr>
        </p:nvSpPr>
        <p:spPr/>
        <p:txBody>
          <a:bodyPr/>
          <a:lstStyle/>
          <a:p>
            <a:fld id="{0AF88245-C8C8-D64D-BCB7-3BCAE42F1ECE}" type="datetimeFigureOut">
              <a:rPr lang="en-US" smtClean="0"/>
              <a:t>10/23/21</a:t>
            </a:fld>
            <a:endParaRPr lang="en-US"/>
          </a:p>
        </p:txBody>
      </p:sp>
      <p:sp>
        <p:nvSpPr>
          <p:cNvPr id="5" name="Footer Placeholder 4">
            <a:extLst>
              <a:ext uri="{FF2B5EF4-FFF2-40B4-BE49-F238E27FC236}">
                <a16:creationId xmlns:a16="http://schemas.microsoft.com/office/drawing/2014/main" id="{99BEA972-BAD9-6A41-92CF-43774B258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F0F1F-E1E1-8F41-BBA6-B2DF9CDC650D}"/>
              </a:ext>
            </a:extLst>
          </p:cNvPr>
          <p:cNvSpPr>
            <a:spLocks noGrp="1"/>
          </p:cNvSpPr>
          <p:nvPr>
            <p:ph type="sldNum" sz="quarter" idx="12"/>
          </p:nvPr>
        </p:nvSpPr>
        <p:spPr/>
        <p:txBody>
          <a:bodyPr/>
          <a:lstStyle/>
          <a:p>
            <a:fld id="{2BAD9C07-D020-4443-ADA6-9A916BFB5E71}" type="slidenum">
              <a:rPr lang="en-US" smtClean="0"/>
              <a:t>‹#›</a:t>
            </a:fld>
            <a:endParaRPr lang="en-US"/>
          </a:p>
        </p:txBody>
      </p:sp>
    </p:spTree>
    <p:extLst>
      <p:ext uri="{BB962C8B-B14F-4D97-AF65-F5344CB8AC3E}">
        <p14:creationId xmlns:p14="http://schemas.microsoft.com/office/powerpoint/2010/main" val="21545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dirty="0"/>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36148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A20C9-F30E-7E4F-A16F-B01B0AAD3A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97E4-EA55-654C-9D07-E9B968F3C6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35F91-9EAA-9140-8EF5-932A8FD926CF}"/>
              </a:ext>
            </a:extLst>
          </p:cNvPr>
          <p:cNvSpPr>
            <a:spLocks noGrp="1"/>
          </p:cNvSpPr>
          <p:nvPr>
            <p:ph type="dt" sz="half" idx="10"/>
          </p:nvPr>
        </p:nvSpPr>
        <p:spPr/>
        <p:txBody>
          <a:bodyPr/>
          <a:lstStyle/>
          <a:p>
            <a:fld id="{0AF88245-C8C8-D64D-BCB7-3BCAE42F1ECE}" type="datetimeFigureOut">
              <a:rPr lang="en-US" smtClean="0"/>
              <a:t>10/23/21</a:t>
            </a:fld>
            <a:endParaRPr lang="en-US"/>
          </a:p>
        </p:txBody>
      </p:sp>
      <p:sp>
        <p:nvSpPr>
          <p:cNvPr id="5" name="Footer Placeholder 4">
            <a:extLst>
              <a:ext uri="{FF2B5EF4-FFF2-40B4-BE49-F238E27FC236}">
                <a16:creationId xmlns:a16="http://schemas.microsoft.com/office/drawing/2014/main" id="{B5F1C207-4256-974E-9784-E3917BBB42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B540C-B9E6-C94C-881A-9D9B0960FCA1}"/>
              </a:ext>
            </a:extLst>
          </p:cNvPr>
          <p:cNvSpPr>
            <a:spLocks noGrp="1"/>
          </p:cNvSpPr>
          <p:nvPr>
            <p:ph type="sldNum" sz="quarter" idx="12"/>
          </p:nvPr>
        </p:nvSpPr>
        <p:spPr/>
        <p:txBody>
          <a:bodyPr/>
          <a:lstStyle/>
          <a:p>
            <a:fld id="{2BAD9C07-D020-4443-ADA6-9A916BFB5E71}" type="slidenum">
              <a:rPr lang="en-US" smtClean="0"/>
              <a:t>‹#›</a:t>
            </a:fld>
            <a:endParaRPr lang="en-US"/>
          </a:p>
        </p:txBody>
      </p:sp>
    </p:spTree>
    <p:extLst>
      <p:ext uri="{BB962C8B-B14F-4D97-AF65-F5344CB8AC3E}">
        <p14:creationId xmlns:p14="http://schemas.microsoft.com/office/powerpoint/2010/main" val="1881489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4DB37-FEC3-1C4E-93C4-131AC4B2DA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33BC0B-90AE-484C-B793-944EB76A2F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8526B7-20B5-9240-AE9B-E0E0F554B943}"/>
              </a:ext>
            </a:extLst>
          </p:cNvPr>
          <p:cNvSpPr>
            <a:spLocks noGrp="1"/>
          </p:cNvSpPr>
          <p:nvPr>
            <p:ph type="dt" sz="half" idx="10"/>
          </p:nvPr>
        </p:nvSpPr>
        <p:spPr/>
        <p:txBody>
          <a:bodyPr/>
          <a:lstStyle/>
          <a:p>
            <a:fld id="{0AF88245-C8C8-D64D-BCB7-3BCAE42F1ECE}" type="datetimeFigureOut">
              <a:rPr lang="en-US" smtClean="0"/>
              <a:t>10/23/21</a:t>
            </a:fld>
            <a:endParaRPr lang="en-US"/>
          </a:p>
        </p:txBody>
      </p:sp>
      <p:sp>
        <p:nvSpPr>
          <p:cNvPr id="5" name="Footer Placeholder 4">
            <a:extLst>
              <a:ext uri="{FF2B5EF4-FFF2-40B4-BE49-F238E27FC236}">
                <a16:creationId xmlns:a16="http://schemas.microsoft.com/office/drawing/2014/main" id="{DA0A3516-2CA4-BF49-822C-403B24F83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BC16E-BACF-064B-852A-4D3B6E11889A}"/>
              </a:ext>
            </a:extLst>
          </p:cNvPr>
          <p:cNvSpPr>
            <a:spLocks noGrp="1"/>
          </p:cNvSpPr>
          <p:nvPr>
            <p:ph type="sldNum" sz="quarter" idx="12"/>
          </p:nvPr>
        </p:nvSpPr>
        <p:spPr/>
        <p:txBody>
          <a:bodyPr/>
          <a:lstStyle/>
          <a:p>
            <a:fld id="{2BAD9C07-D020-4443-ADA6-9A916BFB5E71}" type="slidenum">
              <a:rPr lang="en-US" smtClean="0"/>
              <a:t>‹#›</a:t>
            </a:fld>
            <a:endParaRPr lang="en-US"/>
          </a:p>
        </p:txBody>
      </p:sp>
    </p:spTree>
    <p:extLst>
      <p:ext uri="{BB962C8B-B14F-4D97-AF65-F5344CB8AC3E}">
        <p14:creationId xmlns:p14="http://schemas.microsoft.com/office/powerpoint/2010/main" val="1058864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E57C-A9EB-464F-9276-774AA81057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7BF525-0CFB-D24A-896B-B8B1D76B2DB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2C40DB-B0AB-4E43-940B-934D40D8D5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F6CB4A-5755-E942-B14E-4CE513DD9BE7}"/>
              </a:ext>
            </a:extLst>
          </p:cNvPr>
          <p:cNvSpPr>
            <a:spLocks noGrp="1"/>
          </p:cNvSpPr>
          <p:nvPr>
            <p:ph type="dt" sz="half" idx="10"/>
          </p:nvPr>
        </p:nvSpPr>
        <p:spPr/>
        <p:txBody>
          <a:bodyPr/>
          <a:lstStyle/>
          <a:p>
            <a:fld id="{0AF88245-C8C8-D64D-BCB7-3BCAE42F1ECE}" type="datetimeFigureOut">
              <a:rPr lang="en-US" smtClean="0"/>
              <a:t>10/23/21</a:t>
            </a:fld>
            <a:endParaRPr lang="en-US"/>
          </a:p>
        </p:txBody>
      </p:sp>
      <p:sp>
        <p:nvSpPr>
          <p:cNvPr id="6" name="Footer Placeholder 5">
            <a:extLst>
              <a:ext uri="{FF2B5EF4-FFF2-40B4-BE49-F238E27FC236}">
                <a16:creationId xmlns:a16="http://schemas.microsoft.com/office/drawing/2014/main" id="{B3E1758F-EBBE-3F4B-AC3D-BF7C5A2C63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E0A708-51B8-2F43-AACC-775568274C23}"/>
              </a:ext>
            </a:extLst>
          </p:cNvPr>
          <p:cNvSpPr>
            <a:spLocks noGrp="1"/>
          </p:cNvSpPr>
          <p:nvPr>
            <p:ph type="sldNum" sz="quarter" idx="12"/>
          </p:nvPr>
        </p:nvSpPr>
        <p:spPr/>
        <p:txBody>
          <a:bodyPr/>
          <a:lstStyle/>
          <a:p>
            <a:fld id="{2BAD9C07-D020-4443-ADA6-9A916BFB5E71}" type="slidenum">
              <a:rPr lang="en-US" smtClean="0"/>
              <a:t>‹#›</a:t>
            </a:fld>
            <a:endParaRPr lang="en-US"/>
          </a:p>
        </p:txBody>
      </p:sp>
    </p:spTree>
    <p:extLst>
      <p:ext uri="{BB962C8B-B14F-4D97-AF65-F5344CB8AC3E}">
        <p14:creationId xmlns:p14="http://schemas.microsoft.com/office/powerpoint/2010/main" val="203853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85A5-96BB-4540-806A-44F196FDF1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766AC-F4DC-EB46-ABA6-1C41504336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B958C61-4152-3341-935E-A127E3A8AD4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6C61B9-5660-214A-AFAE-B8AC1AFC71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8E6D101-8586-C146-AA37-93AD2FCF7B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866F1F-8856-034A-A486-B07ED0F375C6}"/>
              </a:ext>
            </a:extLst>
          </p:cNvPr>
          <p:cNvSpPr>
            <a:spLocks noGrp="1"/>
          </p:cNvSpPr>
          <p:nvPr>
            <p:ph type="dt" sz="half" idx="10"/>
          </p:nvPr>
        </p:nvSpPr>
        <p:spPr/>
        <p:txBody>
          <a:bodyPr/>
          <a:lstStyle/>
          <a:p>
            <a:fld id="{0AF88245-C8C8-D64D-BCB7-3BCAE42F1ECE}" type="datetimeFigureOut">
              <a:rPr lang="en-US" smtClean="0"/>
              <a:t>10/23/21</a:t>
            </a:fld>
            <a:endParaRPr lang="en-US"/>
          </a:p>
        </p:txBody>
      </p:sp>
      <p:sp>
        <p:nvSpPr>
          <p:cNvPr id="8" name="Footer Placeholder 7">
            <a:extLst>
              <a:ext uri="{FF2B5EF4-FFF2-40B4-BE49-F238E27FC236}">
                <a16:creationId xmlns:a16="http://schemas.microsoft.com/office/drawing/2014/main" id="{9D017C28-15E4-B64C-B6E7-AEB560E8D7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E641EC-43BF-7A4A-918B-0DCFF131EA5E}"/>
              </a:ext>
            </a:extLst>
          </p:cNvPr>
          <p:cNvSpPr>
            <a:spLocks noGrp="1"/>
          </p:cNvSpPr>
          <p:nvPr>
            <p:ph type="sldNum" sz="quarter" idx="12"/>
          </p:nvPr>
        </p:nvSpPr>
        <p:spPr/>
        <p:txBody>
          <a:bodyPr/>
          <a:lstStyle/>
          <a:p>
            <a:fld id="{2BAD9C07-D020-4443-ADA6-9A916BFB5E71}" type="slidenum">
              <a:rPr lang="en-US" smtClean="0"/>
              <a:t>‹#›</a:t>
            </a:fld>
            <a:endParaRPr lang="en-US"/>
          </a:p>
        </p:txBody>
      </p:sp>
    </p:spTree>
    <p:extLst>
      <p:ext uri="{BB962C8B-B14F-4D97-AF65-F5344CB8AC3E}">
        <p14:creationId xmlns:p14="http://schemas.microsoft.com/office/powerpoint/2010/main" val="748652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99319-2D5B-914E-81E8-0E02EA7523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EDF012-D240-0A41-A977-A64AACB9018F}"/>
              </a:ext>
            </a:extLst>
          </p:cNvPr>
          <p:cNvSpPr>
            <a:spLocks noGrp="1"/>
          </p:cNvSpPr>
          <p:nvPr>
            <p:ph type="dt" sz="half" idx="10"/>
          </p:nvPr>
        </p:nvSpPr>
        <p:spPr/>
        <p:txBody>
          <a:bodyPr/>
          <a:lstStyle/>
          <a:p>
            <a:fld id="{0AF88245-C8C8-D64D-BCB7-3BCAE42F1ECE}" type="datetimeFigureOut">
              <a:rPr lang="en-US" smtClean="0"/>
              <a:t>10/23/21</a:t>
            </a:fld>
            <a:endParaRPr lang="en-US"/>
          </a:p>
        </p:txBody>
      </p:sp>
      <p:sp>
        <p:nvSpPr>
          <p:cNvPr id="4" name="Footer Placeholder 3">
            <a:extLst>
              <a:ext uri="{FF2B5EF4-FFF2-40B4-BE49-F238E27FC236}">
                <a16:creationId xmlns:a16="http://schemas.microsoft.com/office/drawing/2014/main" id="{2BD31B6A-23AE-9B44-B0B8-003286E502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DE6EE1-A2D4-0145-8D34-013B84D0C033}"/>
              </a:ext>
            </a:extLst>
          </p:cNvPr>
          <p:cNvSpPr>
            <a:spLocks noGrp="1"/>
          </p:cNvSpPr>
          <p:nvPr>
            <p:ph type="sldNum" sz="quarter" idx="12"/>
          </p:nvPr>
        </p:nvSpPr>
        <p:spPr/>
        <p:txBody>
          <a:bodyPr/>
          <a:lstStyle/>
          <a:p>
            <a:fld id="{2BAD9C07-D020-4443-ADA6-9A916BFB5E71}" type="slidenum">
              <a:rPr lang="en-US" smtClean="0"/>
              <a:t>‹#›</a:t>
            </a:fld>
            <a:endParaRPr lang="en-US"/>
          </a:p>
        </p:txBody>
      </p:sp>
    </p:spTree>
    <p:extLst>
      <p:ext uri="{BB962C8B-B14F-4D97-AF65-F5344CB8AC3E}">
        <p14:creationId xmlns:p14="http://schemas.microsoft.com/office/powerpoint/2010/main" val="4274436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F6797F-9A9E-E94D-8DEA-242525E7EFEA}"/>
              </a:ext>
            </a:extLst>
          </p:cNvPr>
          <p:cNvSpPr>
            <a:spLocks noGrp="1"/>
          </p:cNvSpPr>
          <p:nvPr>
            <p:ph type="dt" sz="half" idx="10"/>
          </p:nvPr>
        </p:nvSpPr>
        <p:spPr/>
        <p:txBody>
          <a:bodyPr/>
          <a:lstStyle/>
          <a:p>
            <a:fld id="{0AF88245-C8C8-D64D-BCB7-3BCAE42F1ECE}" type="datetimeFigureOut">
              <a:rPr lang="en-US" smtClean="0"/>
              <a:t>10/23/21</a:t>
            </a:fld>
            <a:endParaRPr lang="en-US"/>
          </a:p>
        </p:txBody>
      </p:sp>
      <p:sp>
        <p:nvSpPr>
          <p:cNvPr id="3" name="Footer Placeholder 2">
            <a:extLst>
              <a:ext uri="{FF2B5EF4-FFF2-40B4-BE49-F238E27FC236}">
                <a16:creationId xmlns:a16="http://schemas.microsoft.com/office/drawing/2014/main" id="{DF7B2253-6C3E-C84C-B103-051E0017AE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247FBF-1B9C-554A-8AC9-6778ACFA7816}"/>
              </a:ext>
            </a:extLst>
          </p:cNvPr>
          <p:cNvSpPr>
            <a:spLocks noGrp="1"/>
          </p:cNvSpPr>
          <p:nvPr>
            <p:ph type="sldNum" sz="quarter" idx="12"/>
          </p:nvPr>
        </p:nvSpPr>
        <p:spPr/>
        <p:txBody>
          <a:bodyPr/>
          <a:lstStyle/>
          <a:p>
            <a:fld id="{2BAD9C07-D020-4443-ADA6-9A916BFB5E71}" type="slidenum">
              <a:rPr lang="en-US" smtClean="0"/>
              <a:t>‹#›</a:t>
            </a:fld>
            <a:endParaRPr lang="en-US"/>
          </a:p>
        </p:txBody>
      </p:sp>
    </p:spTree>
    <p:extLst>
      <p:ext uri="{BB962C8B-B14F-4D97-AF65-F5344CB8AC3E}">
        <p14:creationId xmlns:p14="http://schemas.microsoft.com/office/powerpoint/2010/main" val="226054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4F86B-59AD-E245-B6C7-A8FA0A0EBE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02B26D-AB49-8F4A-A6CF-C59072C50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9A5D1A-5D3E-1E46-9321-4F272E2ECE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362606-AC09-8941-81EA-BD07E0399B57}"/>
              </a:ext>
            </a:extLst>
          </p:cNvPr>
          <p:cNvSpPr>
            <a:spLocks noGrp="1"/>
          </p:cNvSpPr>
          <p:nvPr>
            <p:ph type="dt" sz="half" idx="10"/>
          </p:nvPr>
        </p:nvSpPr>
        <p:spPr/>
        <p:txBody>
          <a:bodyPr/>
          <a:lstStyle/>
          <a:p>
            <a:fld id="{0AF88245-C8C8-D64D-BCB7-3BCAE42F1ECE}" type="datetimeFigureOut">
              <a:rPr lang="en-US" smtClean="0"/>
              <a:t>10/23/21</a:t>
            </a:fld>
            <a:endParaRPr lang="en-US"/>
          </a:p>
        </p:txBody>
      </p:sp>
      <p:sp>
        <p:nvSpPr>
          <p:cNvPr id="6" name="Footer Placeholder 5">
            <a:extLst>
              <a:ext uri="{FF2B5EF4-FFF2-40B4-BE49-F238E27FC236}">
                <a16:creationId xmlns:a16="http://schemas.microsoft.com/office/drawing/2014/main" id="{8B6F7695-81E7-A44A-A7A9-8E12E35CA0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2F5841-89A4-CC4B-9BBF-42311810741D}"/>
              </a:ext>
            </a:extLst>
          </p:cNvPr>
          <p:cNvSpPr>
            <a:spLocks noGrp="1"/>
          </p:cNvSpPr>
          <p:nvPr>
            <p:ph type="sldNum" sz="quarter" idx="12"/>
          </p:nvPr>
        </p:nvSpPr>
        <p:spPr/>
        <p:txBody>
          <a:bodyPr/>
          <a:lstStyle/>
          <a:p>
            <a:fld id="{2BAD9C07-D020-4443-ADA6-9A916BFB5E71}" type="slidenum">
              <a:rPr lang="en-US" smtClean="0"/>
              <a:t>‹#›</a:t>
            </a:fld>
            <a:endParaRPr lang="en-US"/>
          </a:p>
        </p:txBody>
      </p:sp>
    </p:spTree>
    <p:extLst>
      <p:ext uri="{BB962C8B-B14F-4D97-AF65-F5344CB8AC3E}">
        <p14:creationId xmlns:p14="http://schemas.microsoft.com/office/powerpoint/2010/main" val="828396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1E5E-E4E8-C240-B7B9-5C0FF0F881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0C57D1-F30A-A24A-816B-BB78869F75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A8651E-150D-0446-B59F-65167519D6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3F29BF-B36B-D740-874F-659C099C5564}"/>
              </a:ext>
            </a:extLst>
          </p:cNvPr>
          <p:cNvSpPr>
            <a:spLocks noGrp="1"/>
          </p:cNvSpPr>
          <p:nvPr>
            <p:ph type="dt" sz="half" idx="10"/>
          </p:nvPr>
        </p:nvSpPr>
        <p:spPr/>
        <p:txBody>
          <a:bodyPr/>
          <a:lstStyle/>
          <a:p>
            <a:fld id="{0AF88245-C8C8-D64D-BCB7-3BCAE42F1ECE}" type="datetimeFigureOut">
              <a:rPr lang="en-US" smtClean="0"/>
              <a:t>10/23/21</a:t>
            </a:fld>
            <a:endParaRPr lang="en-US"/>
          </a:p>
        </p:txBody>
      </p:sp>
      <p:sp>
        <p:nvSpPr>
          <p:cNvPr id="6" name="Footer Placeholder 5">
            <a:extLst>
              <a:ext uri="{FF2B5EF4-FFF2-40B4-BE49-F238E27FC236}">
                <a16:creationId xmlns:a16="http://schemas.microsoft.com/office/drawing/2014/main" id="{F7CF13F2-687D-5542-9F41-E25FF52E0D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89C9F3-ABE8-5F4D-BE6E-19A53725B3D5}"/>
              </a:ext>
            </a:extLst>
          </p:cNvPr>
          <p:cNvSpPr>
            <a:spLocks noGrp="1"/>
          </p:cNvSpPr>
          <p:nvPr>
            <p:ph type="sldNum" sz="quarter" idx="12"/>
          </p:nvPr>
        </p:nvSpPr>
        <p:spPr/>
        <p:txBody>
          <a:bodyPr/>
          <a:lstStyle/>
          <a:p>
            <a:fld id="{2BAD9C07-D020-4443-ADA6-9A916BFB5E71}" type="slidenum">
              <a:rPr lang="en-US" smtClean="0"/>
              <a:t>‹#›</a:t>
            </a:fld>
            <a:endParaRPr lang="en-US"/>
          </a:p>
        </p:txBody>
      </p:sp>
    </p:spTree>
    <p:extLst>
      <p:ext uri="{BB962C8B-B14F-4D97-AF65-F5344CB8AC3E}">
        <p14:creationId xmlns:p14="http://schemas.microsoft.com/office/powerpoint/2010/main" val="100850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7DCE5D-8327-2741-A1D0-331664C68A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9E5A4A-8E3E-E64B-B511-FCB21F3F9F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51625-DE87-D94F-8D0B-5864849C2C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8245-C8C8-D64D-BCB7-3BCAE42F1ECE}" type="datetimeFigureOut">
              <a:rPr lang="en-US" smtClean="0"/>
              <a:t>10/23/21</a:t>
            </a:fld>
            <a:endParaRPr lang="en-US"/>
          </a:p>
        </p:txBody>
      </p:sp>
      <p:sp>
        <p:nvSpPr>
          <p:cNvPr id="5" name="Footer Placeholder 4">
            <a:extLst>
              <a:ext uri="{FF2B5EF4-FFF2-40B4-BE49-F238E27FC236}">
                <a16:creationId xmlns:a16="http://schemas.microsoft.com/office/drawing/2014/main" id="{D36A91C5-C51C-1F49-AA59-3638F10960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DB7E37-D1E9-2341-B628-BCB51C5FC6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AD9C07-D020-4443-ADA6-9A916BFB5E71}" type="slidenum">
              <a:rPr lang="en-US" smtClean="0"/>
              <a:t>‹#›</a:t>
            </a:fld>
            <a:endParaRPr lang="en-US"/>
          </a:p>
        </p:txBody>
      </p:sp>
    </p:spTree>
    <p:extLst>
      <p:ext uri="{BB962C8B-B14F-4D97-AF65-F5344CB8AC3E}">
        <p14:creationId xmlns:p14="http://schemas.microsoft.com/office/powerpoint/2010/main" val="624785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f-ssKrQ7BwQ&amp;ab_channel=SallieStanton"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f-ssKrQ7BwQ&amp;ab_channel=SallieStanton"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s://ffteducationdatalab.org.uk/2015/03/why-measuring-pupil-progress-involves-more-than-taking-a-straight-line/" TargetMode="External"/><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88F241-F6AF-AA49-80E6-6F4AF3AA2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30" y="4316004"/>
            <a:ext cx="2704627" cy="2497272"/>
          </a:xfrm>
          <a:prstGeom prst="rect">
            <a:avLst/>
          </a:prstGeom>
        </p:spPr>
      </p:pic>
      <p:pic>
        <p:nvPicPr>
          <p:cNvPr id="12" name="Picture 11">
            <a:extLst>
              <a:ext uri="{FF2B5EF4-FFF2-40B4-BE49-F238E27FC236}">
                <a16:creationId xmlns:a16="http://schemas.microsoft.com/office/drawing/2014/main" id="{A99B2650-2EBA-634D-9569-2E938CD28CE8}"/>
              </a:ext>
            </a:extLst>
          </p:cNvPr>
          <p:cNvPicPr>
            <a:picLocks noChangeAspect="1"/>
          </p:cNvPicPr>
          <p:nvPr/>
        </p:nvPicPr>
        <p:blipFill>
          <a:blip r:embed="rId3"/>
          <a:stretch>
            <a:fillRect/>
          </a:stretch>
        </p:blipFill>
        <p:spPr>
          <a:xfrm rot="20965014" flipV="1">
            <a:off x="1288857" y="-377778"/>
            <a:ext cx="8522083" cy="6129906"/>
          </a:xfrm>
          <a:prstGeom prst="rect">
            <a:avLst/>
          </a:prstGeom>
        </p:spPr>
      </p:pic>
      <p:sp>
        <p:nvSpPr>
          <p:cNvPr id="2" name="TextBox 1">
            <a:extLst>
              <a:ext uri="{FF2B5EF4-FFF2-40B4-BE49-F238E27FC236}">
                <a16:creationId xmlns:a16="http://schemas.microsoft.com/office/drawing/2014/main" id="{C10EF3D0-7366-3842-BCF0-377D3AE15C35}"/>
              </a:ext>
            </a:extLst>
          </p:cNvPr>
          <p:cNvSpPr txBox="1"/>
          <p:nvPr/>
        </p:nvSpPr>
        <p:spPr>
          <a:xfrm>
            <a:off x="2506980" y="794349"/>
            <a:ext cx="7178040" cy="3785652"/>
          </a:xfrm>
          <a:prstGeom prst="rect">
            <a:avLst/>
          </a:prstGeom>
          <a:noFill/>
        </p:spPr>
        <p:txBody>
          <a:bodyPr wrap="square" rtlCol="0">
            <a:spAutoFit/>
          </a:bodyPr>
          <a:lstStyle/>
          <a:p>
            <a:pPr algn="ctr"/>
            <a:r>
              <a:rPr lang="en-GB" sz="6000" b="1" dirty="0"/>
              <a:t>Curriculum related expectations</a:t>
            </a:r>
            <a:r>
              <a:rPr lang="en-GB" sz="6000" dirty="0"/>
              <a:t>: aligning curriculum &amp; assessment </a:t>
            </a:r>
            <a:endParaRPr lang="en-US" sz="6000" dirty="0">
              <a:latin typeface="Century Gothic" panose="020B0502020202020204" pitchFamily="34" charset="0"/>
            </a:endParaRPr>
          </a:p>
        </p:txBody>
      </p:sp>
      <p:sp>
        <p:nvSpPr>
          <p:cNvPr id="3" name="TextBox 2">
            <a:extLst>
              <a:ext uri="{FF2B5EF4-FFF2-40B4-BE49-F238E27FC236}">
                <a16:creationId xmlns:a16="http://schemas.microsoft.com/office/drawing/2014/main" id="{8D77DF89-C03A-9445-B87D-A801841C4BFD}"/>
              </a:ext>
            </a:extLst>
          </p:cNvPr>
          <p:cNvSpPr txBox="1"/>
          <p:nvPr/>
        </p:nvSpPr>
        <p:spPr>
          <a:xfrm>
            <a:off x="3220596" y="5064570"/>
            <a:ext cx="5246370" cy="892552"/>
          </a:xfrm>
          <a:prstGeom prst="rect">
            <a:avLst/>
          </a:prstGeom>
          <a:noFill/>
        </p:spPr>
        <p:txBody>
          <a:bodyPr wrap="square" rtlCol="0">
            <a:spAutoFit/>
          </a:bodyPr>
          <a:lstStyle/>
          <a:p>
            <a:pPr algn="ctr"/>
            <a:r>
              <a:rPr lang="en-GB" sz="2600" spc="300" dirty="0"/>
              <a:t>The Romero MAC conference</a:t>
            </a:r>
            <a:endParaRPr lang="en-US" sz="2600" spc="300" dirty="0"/>
          </a:p>
          <a:p>
            <a:pPr algn="ctr"/>
            <a:r>
              <a:rPr lang="en-US" sz="2600" spc="300" dirty="0"/>
              <a:t>22</a:t>
            </a:r>
            <a:r>
              <a:rPr lang="en-US" sz="2600" spc="300" baseline="30000" dirty="0"/>
              <a:t>nd</a:t>
            </a:r>
            <a:r>
              <a:rPr lang="en-US" sz="2600" spc="300" dirty="0"/>
              <a:t> October 2021</a:t>
            </a:r>
            <a:endParaRPr lang="en-US" sz="2600" dirty="0">
              <a:latin typeface="Century Gothic" panose="020B0502020202020204" pitchFamily="34" charset="0"/>
            </a:endParaRPr>
          </a:p>
        </p:txBody>
      </p:sp>
      <p:pic>
        <p:nvPicPr>
          <p:cNvPr id="10" name="Picture 9">
            <a:extLst>
              <a:ext uri="{FF2B5EF4-FFF2-40B4-BE49-F238E27FC236}">
                <a16:creationId xmlns:a16="http://schemas.microsoft.com/office/drawing/2014/main" id="{816548B4-5BA0-1A48-83AB-5F7AA08332C6}"/>
              </a:ext>
            </a:extLst>
          </p:cNvPr>
          <p:cNvPicPr>
            <a:picLocks noChangeAspect="1"/>
          </p:cNvPicPr>
          <p:nvPr/>
        </p:nvPicPr>
        <p:blipFill>
          <a:blip r:embed="rId4"/>
          <a:stretch>
            <a:fillRect/>
          </a:stretch>
        </p:blipFill>
        <p:spPr>
          <a:xfrm>
            <a:off x="8259569" y="5421926"/>
            <a:ext cx="3805431" cy="1353396"/>
          </a:xfrm>
          <a:prstGeom prst="rect">
            <a:avLst/>
          </a:prstGeom>
        </p:spPr>
      </p:pic>
      <p:sp>
        <p:nvSpPr>
          <p:cNvPr id="13" name="TextBox 12">
            <a:extLst>
              <a:ext uri="{FF2B5EF4-FFF2-40B4-BE49-F238E27FC236}">
                <a16:creationId xmlns:a16="http://schemas.microsoft.com/office/drawing/2014/main" id="{BEDB82B7-87ED-874D-BFC1-784F7263E315}"/>
              </a:ext>
            </a:extLst>
          </p:cNvPr>
          <p:cNvSpPr txBox="1"/>
          <p:nvPr/>
        </p:nvSpPr>
        <p:spPr>
          <a:xfrm>
            <a:off x="8259568" y="5169360"/>
            <a:ext cx="3619361" cy="400110"/>
          </a:xfrm>
          <a:prstGeom prst="rect">
            <a:avLst/>
          </a:prstGeom>
          <a:noFill/>
        </p:spPr>
        <p:txBody>
          <a:bodyPr wrap="square" rtlCol="0">
            <a:spAutoFit/>
          </a:bodyPr>
          <a:lstStyle/>
          <a:p>
            <a:pPr algn="r"/>
            <a:r>
              <a:rPr lang="en-US" sz="2000" b="1" dirty="0">
                <a:solidFill>
                  <a:srgbClr val="943C59"/>
                </a:solidFill>
                <a:latin typeface="Century Gothic" panose="020B0502020202020204" pitchFamily="34" charset="0"/>
              </a:rPr>
              <a:t>@DavidDidau</a:t>
            </a:r>
          </a:p>
        </p:txBody>
      </p:sp>
    </p:spTree>
    <p:extLst>
      <p:ext uri="{BB962C8B-B14F-4D97-AF65-F5344CB8AC3E}">
        <p14:creationId xmlns:p14="http://schemas.microsoft.com/office/powerpoint/2010/main" val="1448243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GB" dirty="0">
                <a:latin typeface="+mn-lt"/>
                <a:cs typeface="Century Gothic"/>
              </a:rPr>
              <a:t>Curriculum Related Expectations</a:t>
            </a:r>
          </a:p>
        </p:txBody>
      </p:sp>
      <p:sp>
        <p:nvSpPr>
          <p:cNvPr id="3" name="Content Placeholder 2"/>
          <p:cNvSpPr>
            <a:spLocks noGrp="1"/>
          </p:cNvSpPr>
          <p:nvPr>
            <p:ph idx="1"/>
          </p:nvPr>
        </p:nvSpPr>
        <p:spPr/>
        <p:txBody>
          <a:bodyPr/>
          <a:lstStyle/>
          <a:p>
            <a:pPr>
              <a:buFont typeface="Wingdings" pitchFamily="2" charset="2"/>
              <a:buChar char="§"/>
            </a:pPr>
            <a:r>
              <a:rPr lang="en-GB" dirty="0"/>
              <a:t>How much of the curriculum have students mastered?</a:t>
            </a:r>
          </a:p>
          <a:p>
            <a:pPr>
              <a:buFont typeface="Wingdings" pitchFamily="2" charset="2"/>
              <a:buChar char="§"/>
            </a:pPr>
            <a:endParaRPr lang="en-GB" dirty="0"/>
          </a:p>
          <a:p>
            <a:pPr>
              <a:buFont typeface="Wingdings" pitchFamily="2" charset="2"/>
              <a:buChar char="§"/>
            </a:pPr>
            <a:r>
              <a:rPr lang="en-GB" dirty="0"/>
              <a:t>Curriculum Related Expectations allow us to specify, teach and assess what students should learn</a:t>
            </a:r>
          </a:p>
          <a:p>
            <a:pPr>
              <a:buFont typeface="Wingdings" pitchFamily="2" charset="2"/>
              <a:buChar char="§"/>
            </a:pPr>
            <a:endParaRPr lang="en-GB" dirty="0"/>
          </a:p>
          <a:p>
            <a:pPr>
              <a:buFont typeface="Wingdings" pitchFamily="2" charset="2"/>
              <a:buChar char="§"/>
            </a:pPr>
            <a:r>
              <a:rPr lang="en-GB" dirty="0"/>
              <a:t>So, what is it we want students to learn? </a:t>
            </a:r>
          </a:p>
          <a:p>
            <a:pPr>
              <a:buFont typeface="Wingdings" pitchFamily="2" charset="2"/>
              <a:buChar char="§"/>
            </a:pPr>
            <a:r>
              <a:rPr lang="en-GB" dirty="0"/>
              <a:t>If we can’t specify it, we’ll struggle to teach or assess it. </a:t>
            </a:r>
          </a:p>
          <a:p>
            <a:endParaRPr lang="en-GB" dirty="0">
              <a:latin typeface="Century Gothic"/>
            </a:endParaRPr>
          </a:p>
          <a:p>
            <a:endParaRPr lang="en-GB" dirty="0">
              <a:latin typeface="Century Gothic"/>
            </a:endParaRPr>
          </a:p>
          <a:p>
            <a:endParaRPr lang="en-GB" dirty="0">
              <a:latin typeface="Century Gothic" panose="020B0502020202020204" pitchFamily="34" charset="0"/>
            </a:endParaRPr>
          </a:p>
          <a:p>
            <a:endParaRPr lang="en-GB" dirty="0">
              <a:latin typeface="Century Gothic"/>
              <a:cs typeface="Century Gothic"/>
            </a:endParaRPr>
          </a:p>
          <a:p>
            <a:pPr lvl="1"/>
            <a:endParaRPr lang="en-GB" dirty="0">
              <a:latin typeface="Century Gothic"/>
              <a:cs typeface="Century Gothic"/>
            </a:endParaRPr>
          </a:p>
          <a:p>
            <a:pPr marL="0" indent="0">
              <a:buNone/>
            </a:pPr>
            <a:endParaRPr lang="en-GB" dirty="0">
              <a:latin typeface="Century Gothic"/>
              <a:cs typeface="Century Gothic"/>
            </a:endParaRPr>
          </a:p>
          <a:p>
            <a:pPr marL="0" indent="0">
              <a:buNone/>
            </a:pPr>
            <a:endParaRPr lang="en-GB" dirty="0">
              <a:latin typeface="Century Gothic"/>
              <a:cs typeface="Century Gothic"/>
            </a:endParaRPr>
          </a:p>
          <a:p>
            <a:endParaRPr lang="en-US" dirty="0"/>
          </a:p>
        </p:txBody>
      </p:sp>
      <p:pic>
        <p:nvPicPr>
          <p:cNvPr id="5" name="Picture 4">
            <a:extLst>
              <a:ext uri="{FF2B5EF4-FFF2-40B4-BE49-F238E27FC236}">
                <a16:creationId xmlns:a16="http://schemas.microsoft.com/office/drawing/2014/main" id="{66412A12-DBB3-6041-A9A4-74280B973547}"/>
              </a:ext>
            </a:extLst>
          </p:cNvPr>
          <p:cNvPicPr>
            <a:picLocks noChangeAspect="1"/>
          </p:cNvPicPr>
          <p:nvPr/>
        </p:nvPicPr>
        <p:blipFill>
          <a:blip r:embed="rId3"/>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16847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F5BF42-3EDE-486B-BFC1-BC583311C8C7}"/>
              </a:ext>
            </a:extLst>
          </p:cNvPr>
          <p:cNvPicPr>
            <a:picLocks noChangeAspect="1"/>
          </p:cNvPicPr>
          <p:nvPr/>
        </p:nvPicPr>
        <p:blipFill>
          <a:blip r:embed="rId2"/>
          <a:stretch>
            <a:fillRect/>
          </a:stretch>
        </p:blipFill>
        <p:spPr>
          <a:xfrm>
            <a:off x="312097" y="1339250"/>
            <a:ext cx="2240271" cy="4502376"/>
          </a:xfrm>
          <a:prstGeom prst="rect">
            <a:avLst/>
          </a:prstGeom>
        </p:spPr>
      </p:pic>
      <p:pic>
        <p:nvPicPr>
          <p:cNvPr id="6" name="Picture 5">
            <a:extLst>
              <a:ext uri="{FF2B5EF4-FFF2-40B4-BE49-F238E27FC236}">
                <a16:creationId xmlns:a16="http://schemas.microsoft.com/office/drawing/2014/main" id="{80967FAE-407A-4511-A5EB-4842AE1D3BDC}"/>
              </a:ext>
            </a:extLst>
          </p:cNvPr>
          <p:cNvPicPr>
            <a:picLocks noChangeAspect="1"/>
          </p:cNvPicPr>
          <p:nvPr/>
        </p:nvPicPr>
        <p:blipFill>
          <a:blip r:embed="rId3"/>
          <a:stretch>
            <a:fillRect/>
          </a:stretch>
        </p:blipFill>
        <p:spPr>
          <a:xfrm>
            <a:off x="300222" y="5770376"/>
            <a:ext cx="2302116" cy="4923251"/>
          </a:xfrm>
          <a:prstGeom prst="rect">
            <a:avLst/>
          </a:prstGeom>
        </p:spPr>
      </p:pic>
      <p:sp>
        <p:nvSpPr>
          <p:cNvPr id="2" name="Title 1">
            <a:extLst>
              <a:ext uri="{FF2B5EF4-FFF2-40B4-BE49-F238E27FC236}">
                <a16:creationId xmlns:a16="http://schemas.microsoft.com/office/drawing/2014/main" id="{76D13808-888C-4D44-BAE3-ACF831156CD7}"/>
              </a:ext>
            </a:extLst>
          </p:cNvPr>
          <p:cNvSpPr>
            <a:spLocks noGrp="1"/>
          </p:cNvSpPr>
          <p:nvPr>
            <p:ph type="title"/>
          </p:nvPr>
        </p:nvSpPr>
        <p:spPr>
          <a:xfrm>
            <a:off x="161307" y="526256"/>
            <a:ext cx="10515600" cy="812994"/>
          </a:xfrm>
          <a:solidFill>
            <a:schemeClr val="bg1"/>
          </a:solidFill>
        </p:spPr>
        <p:txBody>
          <a:bodyPr>
            <a:normAutofit/>
          </a:bodyPr>
          <a:lstStyle/>
          <a:p>
            <a:r>
              <a:rPr lang="en-US" sz="4000" b="1" spc="300" dirty="0"/>
              <a:t>Specifying the mathematics curriculum</a:t>
            </a:r>
          </a:p>
        </p:txBody>
      </p:sp>
      <p:pic>
        <p:nvPicPr>
          <p:cNvPr id="11" name="Picture 10">
            <a:extLst>
              <a:ext uri="{FF2B5EF4-FFF2-40B4-BE49-F238E27FC236}">
                <a16:creationId xmlns:a16="http://schemas.microsoft.com/office/drawing/2014/main" id="{80F3B1FA-0F45-470A-9382-9F1AF7238285}"/>
              </a:ext>
            </a:extLst>
          </p:cNvPr>
          <p:cNvPicPr>
            <a:picLocks noChangeAspect="1"/>
          </p:cNvPicPr>
          <p:nvPr/>
        </p:nvPicPr>
        <p:blipFill>
          <a:blip r:embed="rId4"/>
          <a:stretch>
            <a:fillRect/>
          </a:stretch>
        </p:blipFill>
        <p:spPr>
          <a:xfrm>
            <a:off x="3094522" y="2670120"/>
            <a:ext cx="8470232" cy="2552337"/>
          </a:xfrm>
          <a:prstGeom prst="rect">
            <a:avLst/>
          </a:prstGeom>
        </p:spPr>
      </p:pic>
      <p:pic>
        <p:nvPicPr>
          <p:cNvPr id="8" name="Picture 7">
            <a:extLst>
              <a:ext uri="{FF2B5EF4-FFF2-40B4-BE49-F238E27FC236}">
                <a16:creationId xmlns:a16="http://schemas.microsoft.com/office/drawing/2014/main" id="{6294D636-2EFC-1148-829F-CF394ACD39D3}"/>
              </a:ext>
            </a:extLst>
          </p:cNvPr>
          <p:cNvPicPr>
            <a:picLocks noChangeAspect="1"/>
          </p:cNvPicPr>
          <p:nvPr/>
        </p:nvPicPr>
        <p:blipFill>
          <a:blip r:embed="rId5"/>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123282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1.11111E-6 L 2.08333E-6 -0.66389 " pathEditMode="relative" rAng="0" ptsTypes="AA">
                                      <p:cBhvr>
                                        <p:cTn id="6" dur="2000" fill="hold"/>
                                        <p:tgtEl>
                                          <p:spTgt spid="4"/>
                                        </p:tgtEl>
                                        <p:attrNameLst>
                                          <p:attrName>ppt_x</p:attrName>
                                          <p:attrName>ppt_y</p:attrName>
                                        </p:attrNameLst>
                                      </p:cBhvr>
                                      <p:rCtr x="0" y="-33194"/>
                                    </p:animMotion>
                                  </p:childTnLst>
                                </p:cTn>
                              </p:par>
                              <p:par>
                                <p:cTn id="7" presetID="42" presetClass="path" presetSubtype="0" accel="50000" decel="50000" fill="hold" nodeType="withEffect">
                                  <p:stCondLst>
                                    <p:cond delay="0"/>
                                  </p:stCondLst>
                                  <p:childTnLst>
                                    <p:animMotion origin="layout" path="M -4.16667E-7 -1.48148E-6 L 0.00091 -0.59329 " pathEditMode="relative" rAng="0" ptsTypes="AA">
                                      <p:cBhvr>
                                        <p:cTn id="8" dur="2000" fill="hold"/>
                                        <p:tgtEl>
                                          <p:spTgt spid="6"/>
                                        </p:tgtEl>
                                        <p:attrNameLst>
                                          <p:attrName>ppt_x</p:attrName>
                                          <p:attrName>ppt_y</p:attrName>
                                        </p:attrNameLst>
                                      </p:cBhvr>
                                      <p:rCtr x="39" y="-29676"/>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4.16667E-7 -1.48148E-6 L -4.16667E-7 -0.72083 " pathEditMode="relative" rAng="0" ptsTypes="AA">
                                      <p:cBhvr>
                                        <p:cTn id="12" dur="2000" fill="hold"/>
                                        <p:tgtEl>
                                          <p:spTgt spid="6"/>
                                        </p:tgtEl>
                                        <p:attrNameLst>
                                          <p:attrName>ppt_x</p:attrName>
                                          <p:attrName>ppt_y</p:attrName>
                                        </p:attrNameLst>
                                      </p:cBhvr>
                                      <p:rCtr x="0" y="-36042"/>
                                    </p:animMotion>
                                  </p:childTnLst>
                                </p:cTn>
                              </p:par>
                              <p:par>
                                <p:cTn id="13" presetID="0" presetClass="path" presetSubtype="0" accel="50000" decel="50000" fill="hold" nodeType="withEffect">
                                  <p:stCondLst>
                                    <p:cond delay="0"/>
                                  </p:stCondLst>
                                  <p:childTnLst>
                                    <p:animMotion origin="layout" path="M 2.08333E-6 -1.11111E-6 L 2.08333E-6 -0.72083 " pathEditMode="relative" rAng="0" ptsTypes="AA">
                                      <p:cBhvr>
                                        <p:cTn id="14" dur="2000" fill="hold"/>
                                        <p:tgtEl>
                                          <p:spTgt spid="4"/>
                                        </p:tgtEl>
                                        <p:attrNameLst>
                                          <p:attrName>ppt_x</p:attrName>
                                          <p:attrName>ppt_y</p:attrName>
                                        </p:attrNameLst>
                                      </p:cBhvr>
                                      <p:rCtr x="0" y="-36042"/>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8C19F26-488B-41A0-9113-D1E014FB1E70}"/>
              </a:ext>
            </a:extLst>
          </p:cNvPr>
          <p:cNvSpPr txBox="1">
            <a:spLocks/>
          </p:cNvSpPr>
          <p:nvPr/>
        </p:nvSpPr>
        <p:spPr>
          <a:xfrm>
            <a:off x="173182" y="28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spc="300" dirty="0"/>
              <a:t>Specifying the mathematics curriculum</a:t>
            </a:r>
          </a:p>
        </p:txBody>
      </p:sp>
      <p:pic>
        <p:nvPicPr>
          <p:cNvPr id="8" name="Picture 7">
            <a:extLst>
              <a:ext uri="{FF2B5EF4-FFF2-40B4-BE49-F238E27FC236}">
                <a16:creationId xmlns:a16="http://schemas.microsoft.com/office/drawing/2014/main" id="{A648E9DC-1C80-4BE2-9B36-7C9536A5B3C0}"/>
              </a:ext>
            </a:extLst>
          </p:cNvPr>
          <p:cNvPicPr>
            <a:picLocks noChangeAspect="1"/>
          </p:cNvPicPr>
          <p:nvPr/>
        </p:nvPicPr>
        <p:blipFill>
          <a:blip r:embed="rId2"/>
          <a:stretch>
            <a:fillRect/>
          </a:stretch>
        </p:blipFill>
        <p:spPr>
          <a:xfrm>
            <a:off x="5970806" y="1372312"/>
            <a:ext cx="4976607" cy="4644175"/>
          </a:xfrm>
          <a:prstGeom prst="rect">
            <a:avLst/>
          </a:prstGeom>
        </p:spPr>
      </p:pic>
      <p:pic>
        <p:nvPicPr>
          <p:cNvPr id="10" name="Picture 9">
            <a:extLst>
              <a:ext uri="{FF2B5EF4-FFF2-40B4-BE49-F238E27FC236}">
                <a16:creationId xmlns:a16="http://schemas.microsoft.com/office/drawing/2014/main" id="{DEDB046B-9460-4307-B2F7-786E8F973079}"/>
              </a:ext>
            </a:extLst>
          </p:cNvPr>
          <p:cNvPicPr>
            <a:picLocks noChangeAspect="1"/>
          </p:cNvPicPr>
          <p:nvPr/>
        </p:nvPicPr>
        <p:blipFill>
          <a:blip r:embed="rId3"/>
          <a:stretch>
            <a:fillRect/>
          </a:stretch>
        </p:blipFill>
        <p:spPr>
          <a:xfrm>
            <a:off x="489641" y="1911327"/>
            <a:ext cx="5164706" cy="3605425"/>
          </a:xfrm>
          <a:prstGeom prst="rect">
            <a:avLst/>
          </a:prstGeom>
        </p:spPr>
      </p:pic>
      <p:pic>
        <p:nvPicPr>
          <p:cNvPr id="12" name="Picture 11">
            <a:extLst>
              <a:ext uri="{FF2B5EF4-FFF2-40B4-BE49-F238E27FC236}">
                <a16:creationId xmlns:a16="http://schemas.microsoft.com/office/drawing/2014/main" id="{C43AB62D-C89E-3F4E-B266-99459C7B561C}"/>
              </a:ext>
            </a:extLst>
          </p:cNvPr>
          <p:cNvPicPr>
            <a:picLocks noChangeAspect="1"/>
          </p:cNvPicPr>
          <p:nvPr/>
        </p:nvPicPr>
        <p:blipFill>
          <a:blip r:embed="rId4"/>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187007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13808-888C-4D44-BAE3-ACF831156CD7}"/>
              </a:ext>
            </a:extLst>
          </p:cNvPr>
          <p:cNvSpPr>
            <a:spLocks noGrp="1"/>
          </p:cNvSpPr>
          <p:nvPr>
            <p:ph type="title"/>
          </p:nvPr>
        </p:nvSpPr>
        <p:spPr>
          <a:xfrm>
            <a:off x="838200" y="365125"/>
            <a:ext cx="10515600" cy="1325563"/>
          </a:xfrm>
        </p:spPr>
        <p:txBody>
          <a:bodyPr>
            <a:normAutofit/>
          </a:bodyPr>
          <a:lstStyle/>
          <a:p>
            <a:r>
              <a:rPr lang="en-US" sz="4000" b="1" spc="300" dirty="0"/>
              <a:t>Specifying the English curriculum</a:t>
            </a:r>
          </a:p>
        </p:txBody>
      </p:sp>
      <p:grpSp>
        <p:nvGrpSpPr>
          <p:cNvPr id="20" name="Group 19">
            <a:extLst>
              <a:ext uri="{FF2B5EF4-FFF2-40B4-BE49-F238E27FC236}">
                <a16:creationId xmlns:a16="http://schemas.microsoft.com/office/drawing/2014/main" id="{D97DFE13-8C59-8742-80B0-8E86F8ACA372}"/>
              </a:ext>
            </a:extLst>
          </p:cNvPr>
          <p:cNvGrpSpPr/>
          <p:nvPr/>
        </p:nvGrpSpPr>
        <p:grpSpPr>
          <a:xfrm>
            <a:off x="344774" y="2952180"/>
            <a:ext cx="11675434" cy="525538"/>
            <a:chOff x="-9348380" y="2148493"/>
            <a:chExt cx="27570601" cy="1024115"/>
          </a:xfrm>
        </p:grpSpPr>
        <p:pic>
          <p:nvPicPr>
            <p:cNvPr id="4" name="Picture 3">
              <a:extLst>
                <a:ext uri="{FF2B5EF4-FFF2-40B4-BE49-F238E27FC236}">
                  <a16:creationId xmlns:a16="http://schemas.microsoft.com/office/drawing/2014/main" id="{4A684912-8B13-A04A-890E-D4449E338B1B}"/>
                </a:ext>
              </a:extLst>
            </p:cNvPr>
            <p:cNvPicPr>
              <a:picLocks noChangeAspect="1"/>
            </p:cNvPicPr>
            <p:nvPr/>
          </p:nvPicPr>
          <p:blipFill>
            <a:blip r:embed="rId2"/>
            <a:stretch>
              <a:fillRect/>
            </a:stretch>
          </p:blipFill>
          <p:spPr>
            <a:xfrm>
              <a:off x="13374374" y="2148493"/>
              <a:ext cx="4847847" cy="941243"/>
            </a:xfrm>
            <a:prstGeom prst="rect">
              <a:avLst/>
            </a:prstGeom>
          </p:spPr>
        </p:pic>
        <p:pic>
          <p:nvPicPr>
            <p:cNvPr id="6" name="Picture 5">
              <a:extLst>
                <a:ext uri="{FF2B5EF4-FFF2-40B4-BE49-F238E27FC236}">
                  <a16:creationId xmlns:a16="http://schemas.microsoft.com/office/drawing/2014/main" id="{77B01240-B632-9641-A7A7-B8D977D49878}"/>
                </a:ext>
              </a:extLst>
            </p:cNvPr>
            <p:cNvPicPr>
              <a:picLocks noChangeAspect="1"/>
            </p:cNvPicPr>
            <p:nvPr/>
          </p:nvPicPr>
          <p:blipFill>
            <a:blip r:embed="rId3"/>
            <a:stretch>
              <a:fillRect/>
            </a:stretch>
          </p:blipFill>
          <p:spPr>
            <a:xfrm>
              <a:off x="8754948" y="2148494"/>
              <a:ext cx="4619426" cy="941242"/>
            </a:xfrm>
            <a:prstGeom prst="rect">
              <a:avLst/>
            </a:prstGeom>
          </p:spPr>
        </p:pic>
        <p:grpSp>
          <p:nvGrpSpPr>
            <p:cNvPr id="19" name="Group 18">
              <a:extLst>
                <a:ext uri="{FF2B5EF4-FFF2-40B4-BE49-F238E27FC236}">
                  <a16:creationId xmlns:a16="http://schemas.microsoft.com/office/drawing/2014/main" id="{1505B064-0DA1-1D41-8E52-B2C5F65968E0}"/>
                </a:ext>
              </a:extLst>
            </p:cNvPr>
            <p:cNvGrpSpPr/>
            <p:nvPr/>
          </p:nvGrpSpPr>
          <p:grpSpPr>
            <a:xfrm>
              <a:off x="-9348380" y="2148493"/>
              <a:ext cx="18103328" cy="1024115"/>
              <a:chOff x="-1013849" y="2700949"/>
              <a:chExt cx="18103328" cy="1024115"/>
            </a:xfrm>
          </p:grpSpPr>
          <p:pic>
            <p:nvPicPr>
              <p:cNvPr id="11" name="Picture 10">
                <a:extLst>
                  <a:ext uri="{FF2B5EF4-FFF2-40B4-BE49-F238E27FC236}">
                    <a16:creationId xmlns:a16="http://schemas.microsoft.com/office/drawing/2014/main" id="{55316CAA-00BB-5B4D-BE47-8CADD120FF60}"/>
                  </a:ext>
                </a:extLst>
              </p:cNvPr>
              <p:cNvPicPr>
                <a:picLocks noChangeAspect="1"/>
              </p:cNvPicPr>
              <p:nvPr/>
            </p:nvPicPr>
            <p:blipFill>
              <a:blip r:embed="rId4"/>
              <a:stretch>
                <a:fillRect/>
              </a:stretch>
            </p:blipFill>
            <p:spPr>
              <a:xfrm>
                <a:off x="12963265" y="2700949"/>
                <a:ext cx="4126214" cy="1007599"/>
              </a:xfrm>
              <a:prstGeom prst="rect">
                <a:avLst/>
              </a:prstGeom>
            </p:spPr>
          </p:pic>
          <p:grpSp>
            <p:nvGrpSpPr>
              <p:cNvPr id="18" name="Group 17">
                <a:extLst>
                  <a:ext uri="{FF2B5EF4-FFF2-40B4-BE49-F238E27FC236}">
                    <a16:creationId xmlns:a16="http://schemas.microsoft.com/office/drawing/2014/main" id="{6354FEA8-D3FE-1B44-8AA6-00BC642021F8}"/>
                  </a:ext>
                </a:extLst>
              </p:cNvPr>
              <p:cNvGrpSpPr/>
              <p:nvPr/>
            </p:nvGrpSpPr>
            <p:grpSpPr>
              <a:xfrm>
                <a:off x="-1013849" y="2700949"/>
                <a:ext cx="13998826" cy="1024115"/>
                <a:chOff x="-1013849" y="2700949"/>
                <a:chExt cx="13998826" cy="1024115"/>
              </a:xfrm>
            </p:grpSpPr>
            <p:pic>
              <p:nvPicPr>
                <p:cNvPr id="13" name="Picture 12">
                  <a:extLst>
                    <a:ext uri="{FF2B5EF4-FFF2-40B4-BE49-F238E27FC236}">
                      <a16:creationId xmlns:a16="http://schemas.microsoft.com/office/drawing/2014/main" id="{05859937-82A6-5C4A-93E3-593ADAB991AD}"/>
                    </a:ext>
                  </a:extLst>
                </p:cNvPr>
                <p:cNvPicPr>
                  <a:picLocks noChangeAspect="1"/>
                </p:cNvPicPr>
                <p:nvPr/>
              </p:nvPicPr>
              <p:blipFill>
                <a:blip r:embed="rId5"/>
                <a:stretch>
                  <a:fillRect/>
                </a:stretch>
              </p:blipFill>
              <p:spPr>
                <a:xfrm>
                  <a:off x="9142814" y="2700949"/>
                  <a:ext cx="3842163" cy="1007599"/>
                </a:xfrm>
                <a:prstGeom prst="rect">
                  <a:avLst/>
                </a:prstGeom>
              </p:spPr>
            </p:pic>
            <p:pic>
              <p:nvPicPr>
                <p:cNvPr id="15" name="Picture 14">
                  <a:extLst>
                    <a:ext uri="{FF2B5EF4-FFF2-40B4-BE49-F238E27FC236}">
                      <a16:creationId xmlns:a16="http://schemas.microsoft.com/office/drawing/2014/main" id="{414C8128-599C-DF47-94A4-E3A9EEA2200E}"/>
                    </a:ext>
                  </a:extLst>
                </p:cNvPr>
                <p:cNvPicPr>
                  <a:picLocks noChangeAspect="1"/>
                </p:cNvPicPr>
                <p:nvPr/>
              </p:nvPicPr>
              <p:blipFill>
                <a:blip r:embed="rId6"/>
                <a:stretch>
                  <a:fillRect/>
                </a:stretch>
              </p:blipFill>
              <p:spPr>
                <a:xfrm>
                  <a:off x="3582648" y="2700950"/>
                  <a:ext cx="5635991" cy="1007598"/>
                </a:xfrm>
                <a:prstGeom prst="rect">
                  <a:avLst/>
                </a:prstGeom>
              </p:spPr>
            </p:pic>
            <p:pic>
              <p:nvPicPr>
                <p:cNvPr id="17" name="Picture 16">
                  <a:extLst>
                    <a:ext uri="{FF2B5EF4-FFF2-40B4-BE49-F238E27FC236}">
                      <a16:creationId xmlns:a16="http://schemas.microsoft.com/office/drawing/2014/main" id="{74DED259-2582-4443-AE59-925774E5A463}"/>
                    </a:ext>
                  </a:extLst>
                </p:cNvPr>
                <p:cNvPicPr>
                  <a:picLocks noChangeAspect="1"/>
                </p:cNvPicPr>
                <p:nvPr/>
              </p:nvPicPr>
              <p:blipFill>
                <a:blip r:embed="rId7"/>
                <a:stretch>
                  <a:fillRect/>
                </a:stretch>
              </p:blipFill>
              <p:spPr>
                <a:xfrm>
                  <a:off x="-1013849" y="2700949"/>
                  <a:ext cx="4596498" cy="1024115"/>
                </a:xfrm>
                <a:prstGeom prst="rect">
                  <a:avLst/>
                </a:prstGeom>
              </p:spPr>
            </p:pic>
          </p:grpSp>
        </p:grpSp>
      </p:grpSp>
      <p:pic>
        <p:nvPicPr>
          <p:cNvPr id="14" name="Picture 13">
            <a:extLst>
              <a:ext uri="{FF2B5EF4-FFF2-40B4-BE49-F238E27FC236}">
                <a16:creationId xmlns:a16="http://schemas.microsoft.com/office/drawing/2014/main" id="{44461D87-7975-174F-9FF8-782EE9C89BEE}"/>
              </a:ext>
            </a:extLst>
          </p:cNvPr>
          <p:cNvPicPr>
            <a:picLocks noChangeAspect="1"/>
          </p:cNvPicPr>
          <p:nvPr/>
        </p:nvPicPr>
        <p:blipFill>
          <a:blip r:embed="rId8"/>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14405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9023 0.0125 L -1.26862 -0.01713 " pathEditMode="relative" ptsTypes="AA">
                                      <p:cBhvr>
                                        <p:cTn id="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13808-888C-4D44-BAE3-ACF831156CD7}"/>
              </a:ext>
            </a:extLst>
          </p:cNvPr>
          <p:cNvSpPr>
            <a:spLocks noGrp="1"/>
          </p:cNvSpPr>
          <p:nvPr>
            <p:ph type="title"/>
          </p:nvPr>
        </p:nvSpPr>
        <p:spPr/>
        <p:txBody>
          <a:bodyPr>
            <a:normAutofit/>
          </a:bodyPr>
          <a:lstStyle/>
          <a:p>
            <a:r>
              <a:rPr lang="en-US" sz="4000" b="1" spc="300" dirty="0"/>
              <a:t>Specifying the English curriculum</a:t>
            </a:r>
          </a:p>
        </p:txBody>
      </p:sp>
      <p:pic>
        <p:nvPicPr>
          <p:cNvPr id="8" name="Picture 7" descr="A picture containing calendar&#10;&#10;Description automatically generated">
            <a:extLst>
              <a:ext uri="{FF2B5EF4-FFF2-40B4-BE49-F238E27FC236}">
                <a16:creationId xmlns:a16="http://schemas.microsoft.com/office/drawing/2014/main" id="{463B1B5B-8802-554C-9357-6D522C9F9D01}"/>
              </a:ext>
            </a:extLst>
          </p:cNvPr>
          <p:cNvPicPr>
            <a:picLocks noChangeAspect="1"/>
          </p:cNvPicPr>
          <p:nvPr/>
        </p:nvPicPr>
        <p:blipFill>
          <a:blip r:embed="rId2"/>
          <a:stretch>
            <a:fillRect/>
          </a:stretch>
        </p:blipFill>
        <p:spPr>
          <a:xfrm>
            <a:off x="6222998" y="1690687"/>
            <a:ext cx="5857767" cy="4118019"/>
          </a:xfrm>
          <a:prstGeom prst="rect">
            <a:avLst/>
          </a:prstGeom>
        </p:spPr>
      </p:pic>
      <p:pic>
        <p:nvPicPr>
          <p:cNvPr id="10" name="Picture 9" descr="Table&#10;&#10;Description automatically generated">
            <a:extLst>
              <a:ext uri="{FF2B5EF4-FFF2-40B4-BE49-F238E27FC236}">
                <a16:creationId xmlns:a16="http://schemas.microsoft.com/office/drawing/2014/main" id="{04E6A792-3BA9-7B4A-82E9-420CC5C18430}"/>
              </a:ext>
            </a:extLst>
          </p:cNvPr>
          <p:cNvPicPr>
            <a:picLocks noChangeAspect="1"/>
          </p:cNvPicPr>
          <p:nvPr/>
        </p:nvPicPr>
        <p:blipFill>
          <a:blip r:embed="rId3"/>
          <a:stretch>
            <a:fillRect/>
          </a:stretch>
        </p:blipFill>
        <p:spPr>
          <a:xfrm>
            <a:off x="132735" y="1690687"/>
            <a:ext cx="6142955" cy="4118019"/>
          </a:xfrm>
          <a:prstGeom prst="rect">
            <a:avLst/>
          </a:prstGeom>
        </p:spPr>
      </p:pic>
      <p:pic>
        <p:nvPicPr>
          <p:cNvPr id="11" name="Picture 10">
            <a:extLst>
              <a:ext uri="{FF2B5EF4-FFF2-40B4-BE49-F238E27FC236}">
                <a16:creationId xmlns:a16="http://schemas.microsoft.com/office/drawing/2014/main" id="{6D900151-DD60-9348-8E3B-27AFC6F65D3C}"/>
              </a:ext>
            </a:extLst>
          </p:cNvPr>
          <p:cNvPicPr>
            <a:picLocks noChangeAspect="1"/>
          </p:cNvPicPr>
          <p:nvPr/>
        </p:nvPicPr>
        <p:blipFill>
          <a:blip r:embed="rId4"/>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91409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973B33-F55F-4C48-9451-27F7B4F556A2}"/>
              </a:ext>
            </a:extLst>
          </p:cNvPr>
          <p:cNvPicPr>
            <a:picLocks noChangeAspect="1"/>
          </p:cNvPicPr>
          <p:nvPr/>
        </p:nvPicPr>
        <p:blipFill>
          <a:blip r:embed="rId2"/>
          <a:stretch>
            <a:fillRect/>
          </a:stretch>
        </p:blipFill>
        <p:spPr>
          <a:xfrm>
            <a:off x="10110479" y="6117710"/>
            <a:ext cx="2081521" cy="740290"/>
          </a:xfrm>
          <a:prstGeom prst="rect">
            <a:avLst/>
          </a:prstGeom>
        </p:spPr>
      </p:pic>
      <p:pic>
        <p:nvPicPr>
          <p:cNvPr id="5" name="Picture 4">
            <a:extLst>
              <a:ext uri="{FF2B5EF4-FFF2-40B4-BE49-F238E27FC236}">
                <a16:creationId xmlns:a16="http://schemas.microsoft.com/office/drawing/2014/main" id="{80194914-8643-174A-A89E-1BFCA441B219}"/>
              </a:ext>
            </a:extLst>
          </p:cNvPr>
          <p:cNvPicPr>
            <a:picLocks noChangeAspect="1"/>
          </p:cNvPicPr>
          <p:nvPr/>
        </p:nvPicPr>
        <p:blipFill>
          <a:blip r:embed="rId3"/>
          <a:stretch>
            <a:fillRect/>
          </a:stretch>
        </p:blipFill>
        <p:spPr>
          <a:xfrm>
            <a:off x="1304143" y="1104915"/>
            <a:ext cx="9385925" cy="5425574"/>
          </a:xfrm>
          <a:prstGeom prst="rect">
            <a:avLst/>
          </a:prstGeom>
        </p:spPr>
      </p:pic>
      <p:sp>
        <p:nvSpPr>
          <p:cNvPr id="2" name="Title 1">
            <a:extLst>
              <a:ext uri="{FF2B5EF4-FFF2-40B4-BE49-F238E27FC236}">
                <a16:creationId xmlns:a16="http://schemas.microsoft.com/office/drawing/2014/main" id="{76D13808-888C-4D44-BAE3-ACF831156CD7}"/>
              </a:ext>
            </a:extLst>
          </p:cNvPr>
          <p:cNvSpPr>
            <a:spLocks noGrp="1"/>
          </p:cNvSpPr>
          <p:nvPr>
            <p:ph type="title"/>
          </p:nvPr>
        </p:nvSpPr>
        <p:spPr>
          <a:xfrm>
            <a:off x="1024398" y="284813"/>
            <a:ext cx="10329402" cy="1019332"/>
          </a:xfrm>
        </p:spPr>
        <p:txBody>
          <a:bodyPr>
            <a:normAutofit/>
          </a:bodyPr>
          <a:lstStyle/>
          <a:p>
            <a:r>
              <a:rPr lang="en-US" sz="4000" b="1" spc="300" dirty="0"/>
              <a:t>Specifying the English curriculum</a:t>
            </a:r>
          </a:p>
        </p:txBody>
      </p:sp>
    </p:spTree>
    <p:extLst>
      <p:ext uri="{BB962C8B-B14F-4D97-AF65-F5344CB8AC3E}">
        <p14:creationId xmlns:p14="http://schemas.microsoft.com/office/powerpoint/2010/main" val="2395376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656" y="365126"/>
            <a:ext cx="10829144" cy="1155318"/>
          </a:xfrm>
        </p:spPr>
        <p:txBody>
          <a:bodyPr/>
          <a:lstStyle/>
          <a:p>
            <a:r>
              <a:rPr lang="en-US" b="1" spc="300" dirty="0">
                <a:cs typeface="Century Gothic"/>
              </a:rPr>
              <a:t>Potential benefits of CREs</a:t>
            </a:r>
            <a:endParaRPr lang="en-US" b="1" spc="300" dirty="0"/>
          </a:p>
        </p:txBody>
      </p:sp>
      <p:sp>
        <p:nvSpPr>
          <p:cNvPr id="3" name="Content Placeholder 2"/>
          <p:cNvSpPr>
            <a:spLocks noGrp="1"/>
          </p:cNvSpPr>
          <p:nvPr>
            <p:ph idx="1"/>
          </p:nvPr>
        </p:nvSpPr>
        <p:spPr>
          <a:xfrm>
            <a:off x="524656" y="1349115"/>
            <a:ext cx="11092721" cy="4946753"/>
          </a:xfrm>
        </p:spPr>
        <p:txBody>
          <a:bodyPr>
            <a:normAutofit fontScale="70000" lnSpcReduction="20000"/>
          </a:bodyPr>
          <a:lstStyle/>
          <a:p>
            <a:pPr>
              <a:spcBef>
                <a:spcPts val="1500"/>
              </a:spcBef>
            </a:pPr>
            <a:r>
              <a:rPr lang="en-GB" sz="3800" dirty="0">
                <a:latin typeface="+mj-lt"/>
              </a:rPr>
              <a:t>The lack of emphasis on raising students’ rank means that the curriculum is less likely to be warped by proxies</a:t>
            </a:r>
          </a:p>
          <a:p>
            <a:pPr>
              <a:spcBef>
                <a:spcPts val="1500"/>
              </a:spcBef>
            </a:pPr>
            <a:r>
              <a:rPr lang="en-GB" sz="3800" dirty="0">
                <a:latin typeface="+mj-lt"/>
              </a:rPr>
              <a:t>Less need to reify and quantify aspects of the curriculum</a:t>
            </a:r>
          </a:p>
          <a:p>
            <a:pPr>
              <a:spcBef>
                <a:spcPts val="1500"/>
              </a:spcBef>
            </a:pPr>
            <a:r>
              <a:rPr lang="en-GB" sz="3800" dirty="0">
                <a:latin typeface="+mj-lt"/>
              </a:rPr>
              <a:t>Clearer sense of what has been taught effectively </a:t>
            </a:r>
          </a:p>
          <a:p>
            <a:pPr>
              <a:spcBef>
                <a:spcPts val="1500"/>
              </a:spcBef>
            </a:pPr>
            <a:r>
              <a:rPr lang="en-GB" sz="3800" dirty="0">
                <a:latin typeface="+mj-lt"/>
              </a:rPr>
              <a:t>More precise knowledge of what each student has and has not learned</a:t>
            </a:r>
          </a:p>
          <a:p>
            <a:pPr>
              <a:spcBef>
                <a:spcPts val="1500"/>
              </a:spcBef>
            </a:pPr>
            <a:r>
              <a:rPr lang="en-GB" sz="3800" dirty="0">
                <a:latin typeface="+mj-lt"/>
              </a:rPr>
              <a:t>Clearer sense of what needs to retaught</a:t>
            </a:r>
          </a:p>
          <a:p>
            <a:pPr>
              <a:spcBef>
                <a:spcPts val="1500"/>
              </a:spcBef>
            </a:pPr>
            <a:r>
              <a:rPr lang="en-GB" sz="3800" dirty="0">
                <a:latin typeface="+mj-lt"/>
              </a:rPr>
              <a:t>Greater clarity of which students require intervention in which areas</a:t>
            </a:r>
          </a:p>
          <a:p>
            <a:pPr>
              <a:spcBef>
                <a:spcPts val="1500"/>
              </a:spcBef>
            </a:pPr>
            <a:r>
              <a:rPr lang="en-GB" sz="3800" dirty="0">
                <a:latin typeface="+mj-lt"/>
              </a:rPr>
              <a:t>No need to assign global grades of competence to individual students</a:t>
            </a:r>
          </a:p>
          <a:p>
            <a:pPr>
              <a:spcBef>
                <a:spcPts val="1500"/>
              </a:spcBef>
            </a:pPr>
            <a:r>
              <a:rPr lang="en-GB" sz="4000" dirty="0">
                <a:latin typeface="+mj-lt"/>
              </a:rPr>
              <a:t>Less risk that students who have not met a CRE are likely to view this an an inherent quality</a:t>
            </a:r>
          </a:p>
          <a:p>
            <a:pPr>
              <a:spcBef>
                <a:spcPts val="1500"/>
              </a:spcBef>
            </a:pPr>
            <a:r>
              <a:rPr lang="en-GB" sz="4000" dirty="0">
                <a:latin typeface="+mj-lt"/>
              </a:rPr>
              <a:t>Less risk of students seeking the external validation of a grade.</a:t>
            </a:r>
            <a:endParaRPr lang="en-GB" sz="3800" dirty="0">
              <a:latin typeface="+mj-lt"/>
            </a:endParaRPr>
          </a:p>
          <a:p>
            <a:endParaRPr lang="en-GB" dirty="0">
              <a:latin typeface="Century Gothic"/>
            </a:endParaRPr>
          </a:p>
          <a:p>
            <a:endParaRPr lang="en-GB" dirty="0">
              <a:latin typeface="Century Gothic" panose="020B0502020202020204" pitchFamily="34" charset="0"/>
            </a:endParaRPr>
          </a:p>
          <a:p>
            <a:endParaRPr lang="en-GB" dirty="0">
              <a:latin typeface="Century Gothic"/>
              <a:cs typeface="Century Gothic"/>
            </a:endParaRPr>
          </a:p>
          <a:p>
            <a:pPr lvl="1"/>
            <a:endParaRPr lang="en-GB" dirty="0">
              <a:latin typeface="Century Gothic"/>
              <a:cs typeface="Century Gothic"/>
            </a:endParaRPr>
          </a:p>
          <a:p>
            <a:pPr marL="0" indent="0">
              <a:buNone/>
            </a:pPr>
            <a:endParaRPr lang="en-GB" dirty="0">
              <a:latin typeface="Century Gothic"/>
              <a:cs typeface="Century Gothic"/>
            </a:endParaRPr>
          </a:p>
          <a:p>
            <a:pPr marL="0" indent="0">
              <a:buNone/>
            </a:pPr>
            <a:endParaRPr lang="en-GB" dirty="0">
              <a:latin typeface="Century Gothic"/>
              <a:cs typeface="Century Gothic"/>
            </a:endParaRPr>
          </a:p>
          <a:p>
            <a:endParaRPr lang="en-US" dirty="0"/>
          </a:p>
        </p:txBody>
      </p:sp>
      <p:pic>
        <p:nvPicPr>
          <p:cNvPr id="7" name="Picture 6">
            <a:extLst>
              <a:ext uri="{FF2B5EF4-FFF2-40B4-BE49-F238E27FC236}">
                <a16:creationId xmlns:a16="http://schemas.microsoft.com/office/drawing/2014/main" id="{B38FF403-752A-0440-B734-F5EE6850222E}"/>
              </a:ext>
            </a:extLst>
          </p:cNvPr>
          <p:cNvPicPr>
            <a:picLocks noChangeAspect="1"/>
          </p:cNvPicPr>
          <p:nvPr/>
        </p:nvPicPr>
        <p:blipFill>
          <a:blip r:embed="rId2"/>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81612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656" y="365126"/>
            <a:ext cx="9803567" cy="1155318"/>
          </a:xfrm>
        </p:spPr>
        <p:txBody>
          <a:bodyPr>
            <a:normAutofit fontScale="90000"/>
          </a:bodyPr>
          <a:lstStyle/>
          <a:p>
            <a:r>
              <a:rPr lang="en-GB" dirty="0"/>
              <a:t>2. How do we know if students know, remember and can do more </a:t>
            </a:r>
            <a:r>
              <a:rPr lang="en-GB" i="1" dirty="0"/>
              <a:t>of the curriculum</a:t>
            </a:r>
            <a:r>
              <a:rPr lang="en-GB" dirty="0"/>
              <a:t>?</a:t>
            </a:r>
          </a:p>
        </p:txBody>
      </p:sp>
      <p:sp>
        <p:nvSpPr>
          <p:cNvPr id="3" name="Content Placeholder 2"/>
          <p:cNvSpPr>
            <a:spLocks noGrp="1"/>
          </p:cNvSpPr>
          <p:nvPr>
            <p:ph idx="1"/>
          </p:nvPr>
        </p:nvSpPr>
        <p:spPr>
          <a:xfrm>
            <a:off x="524656" y="1963710"/>
            <a:ext cx="11092721" cy="4332157"/>
          </a:xfrm>
        </p:spPr>
        <p:txBody>
          <a:bodyPr>
            <a:normAutofit/>
          </a:bodyPr>
          <a:lstStyle/>
          <a:p>
            <a:pPr marL="0" indent="0">
              <a:buNone/>
            </a:pPr>
            <a:r>
              <a:rPr lang="en-GB" dirty="0">
                <a:latin typeface="Century Gothic"/>
              </a:rPr>
              <a:t>In-lesson formative assessment</a:t>
            </a:r>
          </a:p>
          <a:p>
            <a:r>
              <a:rPr lang="en-GB" dirty="0">
                <a:latin typeface="+mj-lt"/>
              </a:rPr>
              <a:t>Checking whether students know, remember and can do the things you have been teaching them </a:t>
            </a:r>
            <a:r>
              <a:rPr lang="en-GB" i="1" dirty="0">
                <a:latin typeface="+mj-lt"/>
              </a:rPr>
              <a:t>and then acting on the outcomes of this assessment</a:t>
            </a:r>
            <a:endParaRPr lang="en-GB" dirty="0">
              <a:latin typeface="+mj-lt"/>
            </a:endParaRPr>
          </a:p>
          <a:p>
            <a:endParaRPr lang="en-GB" dirty="0">
              <a:latin typeface="Century Gothic"/>
            </a:endParaRPr>
          </a:p>
          <a:p>
            <a:pPr marL="0" indent="0">
              <a:buNone/>
            </a:pPr>
            <a:r>
              <a:rPr lang="en-GB" dirty="0">
                <a:latin typeface="Century Gothic"/>
              </a:rPr>
              <a:t>Formal summative assessments</a:t>
            </a:r>
          </a:p>
          <a:p>
            <a:r>
              <a:rPr lang="en-GB" dirty="0">
                <a:latin typeface="Century Gothic"/>
              </a:rPr>
              <a:t>How often? </a:t>
            </a:r>
          </a:p>
          <a:p>
            <a:r>
              <a:rPr lang="en-GB" dirty="0">
                <a:latin typeface="Century Gothic"/>
              </a:rPr>
              <a:t>What should they look like?</a:t>
            </a:r>
          </a:p>
          <a:p>
            <a:endParaRPr lang="en-GB" dirty="0">
              <a:latin typeface="Century Gothic" panose="020B0502020202020204" pitchFamily="34" charset="0"/>
            </a:endParaRPr>
          </a:p>
          <a:p>
            <a:endParaRPr lang="en-GB" dirty="0">
              <a:latin typeface="Century Gothic"/>
              <a:cs typeface="Century Gothic"/>
            </a:endParaRPr>
          </a:p>
          <a:p>
            <a:pPr lvl="1"/>
            <a:endParaRPr lang="en-GB" dirty="0">
              <a:latin typeface="Century Gothic"/>
              <a:cs typeface="Century Gothic"/>
            </a:endParaRPr>
          </a:p>
          <a:p>
            <a:pPr marL="0" indent="0">
              <a:buNone/>
            </a:pPr>
            <a:endParaRPr lang="en-GB" dirty="0">
              <a:latin typeface="Century Gothic"/>
              <a:cs typeface="Century Gothic"/>
            </a:endParaRPr>
          </a:p>
          <a:p>
            <a:pPr marL="0" indent="0">
              <a:buNone/>
            </a:pPr>
            <a:endParaRPr lang="en-GB" dirty="0">
              <a:latin typeface="Century Gothic"/>
              <a:cs typeface="Century Gothic"/>
            </a:endParaRPr>
          </a:p>
          <a:p>
            <a:endParaRPr lang="en-US" dirty="0"/>
          </a:p>
        </p:txBody>
      </p:sp>
      <p:pic>
        <p:nvPicPr>
          <p:cNvPr id="7" name="Picture 6">
            <a:extLst>
              <a:ext uri="{FF2B5EF4-FFF2-40B4-BE49-F238E27FC236}">
                <a16:creationId xmlns:a16="http://schemas.microsoft.com/office/drawing/2014/main" id="{4741C0C5-CA21-C443-96D0-934FB5B82A2D}"/>
              </a:ext>
            </a:extLst>
          </p:cNvPr>
          <p:cNvPicPr>
            <a:picLocks noChangeAspect="1"/>
          </p:cNvPicPr>
          <p:nvPr/>
        </p:nvPicPr>
        <p:blipFill>
          <a:blip r:embed="rId2"/>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359516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029B42E-A23C-FC42-815D-C2B850719A79}"/>
              </a:ext>
            </a:extLst>
          </p:cNvPr>
          <p:cNvSpPr/>
          <p:nvPr/>
        </p:nvSpPr>
        <p:spPr>
          <a:xfrm>
            <a:off x="5046417" y="1663909"/>
            <a:ext cx="1686229" cy="1553584"/>
          </a:xfrm>
          <a:prstGeom prst="round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002060"/>
                </a:solidFill>
                <a:latin typeface="Century Gothic" panose="020B0502020202020204" pitchFamily="34" charset="0"/>
              </a:rPr>
              <a:t>Did </a:t>
            </a:r>
            <a:r>
              <a:rPr lang="en-US" sz="1500" b="1" dirty="0">
                <a:solidFill>
                  <a:srgbClr val="002060"/>
                </a:solidFill>
                <a:latin typeface="Century Gothic" panose="020B0502020202020204" pitchFamily="34" charset="0"/>
              </a:rPr>
              <a:t>all</a:t>
            </a:r>
            <a:r>
              <a:rPr lang="en-US" sz="1500" dirty="0">
                <a:solidFill>
                  <a:srgbClr val="002060"/>
                </a:solidFill>
                <a:latin typeface="Century Gothic" panose="020B0502020202020204" pitchFamily="34" charset="0"/>
              </a:rPr>
              <a:t> students answer the item correctly?</a:t>
            </a:r>
          </a:p>
        </p:txBody>
      </p:sp>
      <p:sp>
        <p:nvSpPr>
          <p:cNvPr id="5" name="Right Arrow 4">
            <a:extLst>
              <a:ext uri="{FF2B5EF4-FFF2-40B4-BE49-F238E27FC236}">
                <a16:creationId xmlns:a16="http://schemas.microsoft.com/office/drawing/2014/main" id="{EE71C55A-7F51-0849-9072-78C789823502}"/>
              </a:ext>
            </a:extLst>
          </p:cNvPr>
          <p:cNvSpPr/>
          <p:nvPr/>
        </p:nvSpPr>
        <p:spPr>
          <a:xfrm>
            <a:off x="6732646" y="2272565"/>
            <a:ext cx="879035" cy="354011"/>
          </a:xfrm>
          <a:prstGeom prst="rightArrow">
            <a:avLst/>
          </a:prstGeom>
          <a:solidFill>
            <a:schemeClr val="tx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ight Arrow 5">
            <a:extLst>
              <a:ext uri="{FF2B5EF4-FFF2-40B4-BE49-F238E27FC236}">
                <a16:creationId xmlns:a16="http://schemas.microsoft.com/office/drawing/2014/main" id="{E7923B2D-70D0-B948-AAF6-A7BEFC0681AE}"/>
              </a:ext>
            </a:extLst>
          </p:cNvPr>
          <p:cNvSpPr/>
          <p:nvPr/>
        </p:nvSpPr>
        <p:spPr>
          <a:xfrm rot="5400000">
            <a:off x="8037932" y="3421548"/>
            <a:ext cx="1074080" cy="289725"/>
          </a:xfrm>
          <a:prstGeom prst="rightArrow">
            <a:avLst/>
          </a:prstGeom>
          <a:solidFill>
            <a:schemeClr val="tx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ight Arrow 7">
            <a:extLst>
              <a:ext uri="{FF2B5EF4-FFF2-40B4-BE49-F238E27FC236}">
                <a16:creationId xmlns:a16="http://schemas.microsoft.com/office/drawing/2014/main" id="{F87772FD-20A8-0640-A4C4-DF0F81C50F70}"/>
              </a:ext>
            </a:extLst>
          </p:cNvPr>
          <p:cNvSpPr/>
          <p:nvPr/>
        </p:nvSpPr>
        <p:spPr>
          <a:xfrm rot="10800000">
            <a:off x="4167382" y="2272565"/>
            <a:ext cx="879035" cy="354011"/>
          </a:xfrm>
          <a:prstGeom prst="rightArrow">
            <a:avLst/>
          </a:prstGeom>
          <a:solidFill>
            <a:schemeClr val="tx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ight Arrow 9">
            <a:extLst>
              <a:ext uri="{FF2B5EF4-FFF2-40B4-BE49-F238E27FC236}">
                <a16:creationId xmlns:a16="http://schemas.microsoft.com/office/drawing/2014/main" id="{DF7308E6-EB44-644A-BE95-BBA3B02664E0}"/>
              </a:ext>
            </a:extLst>
          </p:cNvPr>
          <p:cNvSpPr/>
          <p:nvPr/>
        </p:nvSpPr>
        <p:spPr>
          <a:xfrm rot="5400000">
            <a:off x="3419107" y="3323718"/>
            <a:ext cx="839981" cy="265307"/>
          </a:xfrm>
          <a:prstGeom prst="rightArrow">
            <a:avLst/>
          </a:prstGeom>
          <a:solidFill>
            <a:schemeClr val="tx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C99AF4A1-C1A6-7A4B-971C-582C0B01FC29}"/>
              </a:ext>
            </a:extLst>
          </p:cNvPr>
          <p:cNvSpPr txBox="1"/>
          <p:nvPr/>
        </p:nvSpPr>
        <p:spPr>
          <a:xfrm>
            <a:off x="4344593" y="2556186"/>
            <a:ext cx="581380" cy="417143"/>
          </a:xfrm>
          <a:prstGeom prst="rect">
            <a:avLst/>
          </a:prstGeom>
          <a:noFill/>
        </p:spPr>
        <p:txBody>
          <a:bodyPr wrap="square" rtlCol="0">
            <a:spAutoFit/>
          </a:bodyPr>
          <a:lstStyle/>
          <a:p>
            <a:pPr algn="ctr"/>
            <a:r>
              <a:rPr lang="en-US" sz="1275" dirty="0">
                <a:latin typeface="Century Gothic" panose="020B0502020202020204" pitchFamily="34" charset="0"/>
              </a:rPr>
              <a:t>No</a:t>
            </a:r>
          </a:p>
        </p:txBody>
      </p:sp>
      <p:sp>
        <p:nvSpPr>
          <p:cNvPr id="13" name="Rounded Rectangle 12">
            <a:extLst>
              <a:ext uri="{FF2B5EF4-FFF2-40B4-BE49-F238E27FC236}">
                <a16:creationId xmlns:a16="http://schemas.microsoft.com/office/drawing/2014/main" id="{F4544384-FF52-3E45-9241-73A39F8E9436}"/>
              </a:ext>
            </a:extLst>
          </p:cNvPr>
          <p:cNvSpPr/>
          <p:nvPr/>
        </p:nvSpPr>
        <p:spPr>
          <a:xfrm>
            <a:off x="7611680" y="1860891"/>
            <a:ext cx="2015159" cy="1177359"/>
          </a:xfrm>
          <a:prstGeom prst="round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002060"/>
                </a:solidFill>
                <a:latin typeface="Century Gothic" panose="020B0502020202020204" pitchFamily="34" charset="0"/>
              </a:rPr>
              <a:t>Have all students correctly answered this kind of item </a:t>
            </a:r>
            <a:r>
              <a:rPr lang="en-US" sz="1500" b="1" dirty="0">
                <a:solidFill>
                  <a:srgbClr val="002060"/>
                </a:solidFill>
                <a:latin typeface="Century Gothic" panose="020B0502020202020204" pitchFamily="34" charset="0"/>
              </a:rPr>
              <a:t>before</a:t>
            </a:r>
            <a:r>
              <a:rPr lang="en-US" sz="1500" dirty="0">
                <a:solidFill>
                  <a:srgbClr val="002060"/>
                </a:solidFill>
                <a:latin typeface="Century Gothic" panose="020B0502020202020204" pitchFamily="34" charset="0"/>
              </a:rPr>
              <a:t>?</a:t>
            </a:r>
          </a:p>
        </p:txBody>
      </p:sp>
      <p:sp>
        <p:nvSpPr>
          <p:cNvPr id="14" name="Rounded Rectangle 13">
            <a:extLst>
              <a:ext uri="{FF2B5EF4-FFF2-40B4-BE49-F238E27FC236}">
                <a16:creationId xmlns:a16="http://schemas.microsoft.com/office/drawing/2014/main" id="{00F18952-21DE-B445-88E1-E12E08BBBF0A}"/>
              </a:ext>
            </a:extLst>
          </p:cNvPr>
          <p:cNvSpPr/>
          <p:nvPr/>
        </p:nvSpPr>
        <p:spPr>
          <a:xfrm>
            <a:off x="2173905" y="1860891"/>
            <a:ext cx="2015159" cy="1177359"/>
          </a:xfrm>
          <a:prstGeom prst="round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002060"/>
                </a:solidFill>
                <a:latin typeface="Century Gothic" panose="020B0502020202020204" pitchFamily="34" charset="0"/>
              </a:rPr>
              <a:t>Did </a:t>
            </a:r>
            <a:r>
              <a:rPr lang="en-US" sz="1500" b="1" dirty="0">
                <a:solidFill>
                  <a:srgbClr val="002060"/>
                </a:solidFill>
                <a:latin typeface="Century Gothic" panose="020B0502020202020204" pitchFamily="34" charset="0"/>
              </a:rPr>
              <a:t>any</a:t>
            </a:r>
            <a:r>
              <a:rPr lang="en-US" sz="1500" dirty="0">
                <a:solidFill>
                  <a:srgbClr val="002060"/>
                </a:solidFill>
                <a:latin typeface="Century Gothic" panose="020B0502020202020204" pitchFamily="34" charset="0"/>
              </a:rPr>
              <a:t> of students answer the item correctly?</a:t>
            </a:r>
          </a:p>
        </p:txBody>
      </p:sp>
      <p:sp>
        <p:nvSpPr>
          <p:cNvPr id="15" name="Bent Arrow 14">
            <a:extLst>
              <a:ext uri="{FF2B5EF4-FFF2-40B4-BE49-F238E27FC236}">
                <a16:creationId xmlns:a16="http://schemas.microsoft.com/office/drawing/2014/main" id="{0A93C1D2-2990-DF4E-BA1F-25B247D6DD00}"/>
              </a:ext>
            </a:extLst>
          </p:cNvPr>
          <p:cNvSpPr/>
          <p:nvPr/>
        </p:nvSpPr>
        <p:spPr>
          <a:xfrm rot="5400000">
            <a:off x="9825045" y="2183692"/>
            <a:ext cx="628195" cy="1063161"/>
          </a:xfrm>
          <a:prstGeom prst="bentArrow">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6" name="TextBox 15">
            <a:extLst>
              <a:ext uri="{FF2B5EF4-FFF2-40B4-BE49-F238E27FC236}">
                <a16:creationId xmlns:a16="http://schemas.microsoft.com/office/drawing/2014/main" id="{E1042E2C-2433-CA47-9401-7B9DAD3816AE}"/>
              </a:ext>
            </a:extLst>
          </p:cNvPr>
          <p:cNvSpPr txBox="1"/>
          <p:nvPr/>
        </p:nvSpPr>
        <p:spPr>
          <a:xfrm>
            <a:off x="7798142" y="3279576"/>
            <a:ext cx="581380" cy="417143"/>
          </a:xfrm>
          <a:prstGeom prst="rect">
            <a:avLst/>
          </a:prstGeom>
          <a:noFill/>
        </p:spPr>
        <p:txBody>
          <a:bodyPr wrap="square" rtlCol="0">
            <a:spAutoFit/>
          </a:bodyPr>
          <a:lstStyle/>
          <a:p>
            <a:pPr algn="ctr"/>
            <a:r>
              <a:rPr lang="en-US" sz="1275" dirty="0">
                <a:latin typeface="Century Gothic" panose="020B0502020202020204" pitchFamily="34" charset="0"/>
              </a:rPr>
              <a:t>No</a:t>
            </a:r>
          </a:p>
        </p:txBody>
      </p:sp>
      <p:sp>
        <p:nvSpPr>
          <p:cNvPr id="17" name="TextBox 16">
            <a:extLst>
              <a:ext uri="{FF2B5EF4-FFF2-40B4-BE49-F238E27FC236}">
                <a16:creationId xmlns:a16="http://schemas.microsoft.com/office/drawing/2014/main" id="{3CA802F7-B367-B445-BCB4-FB5E93FCB104}"/>
              </a:ext>
            </a:extLst>
          </p:cNvPr>
          <p:cNvSpPr txBox="1"/>
          <p:nvPr/>
        </p:nvSpPr>
        <p:spPr>
          <a:xfrm>
            <a:off x="6789412" y="2561735"/>
            <a:ext cx="581380" cy="417143"/>
          </a:xfrm>
          <a:prstGeom prst="rect">
            <a:avLst/>
          </a:prstGeom>
          <a:noFill/>
        </p:spPr>
        <p:txBody>
          <a:bodyPr wrap="square" rtlCol="0">
            <a:spAutoFit/>
          </a:bodyPr>
          <a:lstStyle/>
          <a:p>
            <a:pPr algn="ctr"/>
            <a:r>
              <a:rPr lang="en-US" sz="1275" dirty="0">
                <a:latin typeface="Century Gothic" panose="020B0502020202020204" pitchFamily="34" charset="0"/>
              </a:rPr>
              <a:t>Yes</a:t>
            </a:r>
          </a:p>
        </p:txBody>
      </p:sp>
      <p:sp>
        <p:nvSpPr>
          <p:cNvPr id="18" name="Bent Arrow 17">
            <a:extLst>
              <a:ext uri="{FF2B5EF4-FFF2-40B4-BE49-F238E27FC236}">
                <a16:creationId xmlns:a16="http://schemas.microsoft.com/office/drawing/2014/main" id="{653685E0-6802-3B4C-AEDF-C98A75FD6018}"/>
              </a:ext>
            </a:extLst>
          </p:cNvPr>
          <p:cNvSpPr/>
          <p:nvPr/>
        </p:nvSpPr>
        <p:spPr>
          <a:xfrm rot="5400000" flipV="1">
            <a:off x="1400332" y="2673143"/>
            <a:ext cx="1045540" cy="501605"/>
          </a:xfrm>
          <a:prstGeom prst="bentArrow">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9" name="TextBox 18">
            <a:extLst>
              <a:ext uri="{FF2B5EF4-FFF2-40B4-BE49-F238E27FC236}">
                <a16:creationId xmlns:a16="http://schemas.microsoft.com/office/drawing/2014/main" id="{A1210D36-B884-1046-AE5A-5BEDD3100413}"/>
              </a:ext>
            </a:extLst>
          </p:cNvPr>
          <p:cNvSpPr txBox="1"/>
          <p:nvPr/>
        </p:nvSpPr>
        <p:spPr>
          <a:xfrm>
            <a:off x="1126906" y="2681518"/>
            <a:ext cx="581380" cy="417143"/>
          </a:xfrm>
          <a:prstGeom prst="rect">
            <a:avLst/>
          </a:prstGeom>
          <a:noFill/>
        </p:spPr>
        <p:txBody>
          <a:bodyPr wrap="square" rtlCol="0">
            <a:spAutoFit/>
          </a:bodyPr>
          <a:lstStyle/>
          <a:p>
            <a:pPr algn="ctr"/>
            <a:r>
              <a:rPr lang="en-US" sz="1275" dirty="0">
                <a:latin typeface="Century Gothic" panose="020B0502020202020204" pitchFamily="34" charset="0"/>
              </a:rPr>
              <a:t>No</a:t>
            </a:r>
          </a:p>
        </p:txBody>
      </p:sp>
      <p:sp>
        <p:nvSpPr>
          <p:cNvPr id="20" name="TextBox 19">
            <a:extLst>
              <a:ext uri="{FF2B5EF4-FFF2-40B4-BE49-F238E27FC236}">
                <a16:creationId xmlns:a16="http://schemas.microsoft.com/office/drawing/2014/main" id="{A0998BDE-53F4-6E45-BF37-93B861D32BF6}"/>
              </a:ext>
            </a:extLst>
          </p:cNvPr>
          <p:cNvSpPr txBox="1"/>
          <p:nvPr/>
        </p:nvSpPr>
        <p:spPr>
          <a:xfrm>
            <a:off x="3257716" y="3191520"/>
            <a:ext cx="581380" cy="417143"/>
          </a:xfrm>
          <a:prstGeom prst="rect">
            <a:avLst/>
          </a:prstGeom>
          <a:noFill/>
        </p:spPr>
        <p:txBody>
          <a:bodyPr wrap="square" rtlCol="0">
            <a:spAutoFit/>
          </a:bodyPr>
          <a:lstStyle/>
          <a:p>
            <a:pPr algn="ctr"/>
            <a:r>
              <a:rPr lang="en-US" sz="1275" dirty="0">
                <a:latin typeface="Century Gothic" panose="020B0502020202020204" pitchFamily="34" charset="0"/>
              </a:rPr>
              <a:t>Yes</a:t>
            </a:r>
          </a:p>
        </p:txBody>
      </p:sp>
      <p:sp>
        <p:nvSpPr>
          <p:cNvPr id="23" name="Rounded Rectangle 22">
            <a:extLst>
              <a:ext uri="{FF2B5EF4-FFF2-40B4-BE49-F238E27FC236}">
                <a16:creationId xmlns:a16="http://schemas.microsoft.com/office/drawing/2014/main" id="{6D674BCD-B284-9947-8565-F160D99F2002}"/>
              </a:ext>
            </a:extLst>
          </p:cNvPr>
          <p:cNvSpPr/>
          <p:nvPr/>
        </p:nvSpPr>
        <p:spPr>
          <a:xfrm>
            <a:off x="9627628" y="3067531"/>
            <a:ext cx="2015159" cy="1817835"/>
          </a:xfrm>
          <a:prstGeom prst="round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Move on to the next area of the curriculum but include regular retrieval practice</a:t>
            </a:r>
          </a:p>
        </p:txBody>
      </p:sp>
      <p:sp>
        <p:nvSpPr>
          <p:cNvPr id="28" name="Rounded Rectangle 27">
            <a:extLst>
              <a:ext uri="{FF2B5EF4-FFF2-40B4-BE49-F238E27FC236}">
                <a16:creationId xmlns:a16="http://schemas.microsoft.com/office/drawing/2014/main" id="{3C88A2C0-92BF-0C4A-9BD9-2CCC468AFF1D}"/>
              </a:ext>
            </a:extLst>
          </p:cNvPr>
          <p:cNvSpPr/>
          <p:nvPr/>
        </p:nvSpPr>
        <p:spPr>
          <a:xfrm>
            <a:off x="5321633" y="3357623"/>
            <a:ext cx="2139743" cy="2784153"/>
          </a:xfrm>
          <a:prstGeom prst="round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Provide regular retrieval practice of this aspect of the curriculum alongside targeted support for those that have not yet grasped the concepts</a:t>
            </a:r>
          </a:p>
        </p:txBody>
      </p:sp>
      <p:sp>
        <p:nvSpPr>
          <p:cNvPr id="29" name="Rounded Rectangle 28">
            <a:extLst>
              <a:ext uri="{FF2B5EF4-FFF2-40B4-BE49-F238E27FC236}">
                <a16:creationId xmlns:a16="http://schemas.microsoft.com/office/drawing/2014/main" id="{4E830878-D6E0-B64A-8845-1BF2789F8736}"/>
              </a:ext>
            </a:extLst>
          </p:cNvPr>
          <p:cNvSpPr/>
          <p:nvPr/>
        </p:nvSpPr>
        <p:spPr>
          <a:xfrm>
            <a:off x="7579867" y="4103451"/>
            <a:ext cx="1946399" cy="1337146"/>
          </a:xfrm>
          <a:prstGeom prst="round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Provide frequent retrieval practice of this aspect of the curriculum</a:t>
            </a:r>
          </a:p>
        </p:txBody>
      </p:sp>
      <p:sp>
        <p:nvSpPr>
          <p:cNvPr id="35" name="Rounded Rectangle 34">
            <a:extLst>
              <a:ext uri="{FF2B5EF4-FFF2-40B4-BE49-F238E27FC236}">
                <a16:creationId xmlns:a16="http://schemas.microsoft.com/office/drawing/2014/main" id="{05033576-3A42-104A-93A8-F85C08D6D212}"/>
              </a:ext>
            </a:extLst>
          </p:cNvPr>
          <p:cNvSpPr/>
          <p:nvPr/>
        </p:nvSpPr>
        <p:spPr>
          <a:xfrm>
            <a:off x="457557" y="3471458"/>
            <a:ext cx="2228572" cy="2323170"/>
          </a:xfrm>
          <a:prstGeom prst="round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This aspect of the curriculum needs reteaching with careful thought given to the design of the instructional sequencing</a:t>
            </a:r>
          </a:p>
        </p:txBody>
      </p:sp>
      <p:sp>
        <p:nvSpPr>
          <p:cNvPr id="36" name="Rounded Rectangle 35">
            <a:extLst>
              <a:ext uri="{FF2B5EF4-FFF2-40B4-BE49-F238E27FC236}">
                <a16:creationId xmlns:a16="http://schemas.microsoft.com/office/drawing/2014/main" id="{FAC9D5B0-BF5E-5948-97F6-570FB49ACF39}"/>
              </a:ext>
            </a:extLst>
          </p:cNvPr>
          <p:cNvSpPr/>
          <p:nvPr/>
        </p:nvSpPr>
        <p:spPr>
          <a:xfrm>
            <a:off x="3211590" y="3874492"/>
            <a:ext cx="1432905" cy="1920135"/>
          </a:xfrm>
          <a:prstGeom prst="round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002060"/>
                </a:solidFill>
                <a:latin typeface="Century Gothic" panose="020B0502020202020204" pitchFamily="34" charset="0"/>
              </a:rPr>
              <a:t>Did </a:t>
            </a:r>
            <a:r>
              <a:rPr lang="en-US" sz="1500" b="1" dirty="0">
                <a:solidFill>
                  <a:srgbClr val="002060"/>
                </a:solidFill>
                <a:latin typeface="Century Gothic" panose="020B0502020202020204" pitchFamily="34" charset="0"/>
              </a:rPr>
              <a:t>most </a:t>
            </a:r>
            <a:r>
              <a:rPr lang="en-US" sz="1500" dirty="0">
                <a:solidFill>
                  <a:srgbClr val="002060"/>
                </a:solidFill>
                <a:latin typeface="Century Gothic" panose="020B0502020202020204" pitchFamily="34" charset="0"/>
              </a:rPr>
              <a:t>students answer the item correctly?</a:t>
            </a:r>
          </a:p>
        </p:txBody>
      </p:sp>
      <p:sp>
        <p:nvSpPr>
          <p:cNvPr id="40" name="TextBox 39">
            <a:extLst>
              <a:ext uri="{FF2B5EF4-FFF2-40B4-BE49-F238E27FC236}">
                <a16:creationId xmlns:a16="http://schemas.microsoft.com/office/drawing/2014/main" id="{96CFDC7F-30DC-6F47-A74A-8E61FE535D75}"/>
              </a:ext>
            </a:extLst>
          </p:cNvPr>
          <p:cNvSpPr txBox="1"/>
          <p:nvPr/>
        </p:nvSpPr>
        <p:spPr>
          <a:xfrm>
            <a:off x="4622999" y="4187873"/>
            <a:ext cx="581380" cy="417143"/>
          </a:xfrm>
          <a:prstGeom prst="rect">
            <a:avLst/>
          </a:prstGeom>
          <a:noFill/>
        </p:spPr>
        <p:txBody>
          <a:bodyPr wrap="square" rtlCol="0">
            <a:spAutoFit/>
          </a:bodyPr>
          <a:lstStyle/>
          <a:p>
            <a:pPr algn="ctr"/>
            <a:r>
              <a:rPr lang="en-US" sz="1275" dirty="0">
                <a:latin typeface="Century Gothic" panose="020B0502020202020204" pitchFamily="34" charset="0"/>
              </a:rPr>
              <a:t>Yes</a:t>
            </a:r>
          </a:p>
        </p:txBody>
      </p:sp>
      <p:sp>
        <p:nvSpPr>
          <p:cNvPr id="41" name="Right Arrow 40">
            <a:extLst>
              <a:ext uri="{FF2B5EF4-FFF2-40B4-BE49-F238E27FC236}">
                <a16:creationId xmlns:a16="http://schemas.microsoft.com/office/drawing/2014/main" id="{158FDFAC-20AA-E04B-BC12-417760BADEAC}"/>
              </a:ext>
            </a:extLst>
          </p:cNvPr>
          <p:cNvSpPr/>
          <p:nvPr/>
        </p:nvSpPr>
        <p:spPr>
          <a:xfrm>
            <a:off x="4652403" y="4552015"/>
            <a:ext cx="670467" cy="374692"/>
          </a:xfrm>
          <a:prstGeom prst="rightArrow">
            <a:avLst/>
          </a:prstGeom>
          <a:solidFill>
            <a:schemeClr val="tx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ight Arrow 41">
            <a:extLst>
              <a:ext uri="{FF2B5EF4-FFF2-40B4-BE49-F238E27FC236}">
                <a16:creationId xmlns:a16="http://schemas.microsoft.com/office/drawing/2014/main" id="{805979B4-E331-D049-B51D-57B1FCAEC188}"/>
              </a:ext>
            </a:extLst>
          </p:cNvPr>
          <p:cNvSpPr/>
          <p:nvPr/>
        </p:nvSpPr>
        <p:spPr>
          <a:xfrm rot="10800000">
            <a:off x="2694036" y="4572695"/>
            <a:ext cx="517554" cy="354011"/>
          </a:xfrm>
          <a:prstGeom prst="rightArrow">
            <a:avLst/>
          </a:prstGeom>
          <a:solidFill>
            <a:schemeClr val="tx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TextBox 42">
            <a:extLst>
              <a:ext uri="{FF2B5EF4-FFF2-40B4-BE49-F238E27FC236}">
                <a16:creationId xmlns:a16="http://schemas.microsoft.com/office/drawing/2014/main" id="{6E1E1987-5791-1742-A007-66D4B3E4D24E}"/>
              </a:ext>
            </a:extLst>
          </p:cNvPr>
          <p:cNvSpPr txBox="1"/>
          <p:nvPr/>
        </p:nvSpPr>
        <p:spPr>
          <a:xfrm>
            <a:off x="2681232" y="4165064"/>
            <a:ext cx="581380" cy="417143"/>
          </a:xfrm>
          <a:prstGeom prst="rect">
            <a:avLst/>
          </a:prstGeom>
          <a:noFill/>
        </p:spPr>
        <p:txBody>
          <a:bodyPr wrap="square" rtlCol="0">
            <a:spAutoFit/>
          </a:bodyPr>
          <a:lstStyle/>
          <a:p>
            <a:pPr algn="ctr"/>
            <a:r>
              <a:rPr lang="en-US" sz="1275" dirty="0">
                <a:latin typeface="Century Gothic" panose="020B0502020202020204" pitchFamily="34" charset="0"/>
              </a:rPr>
              <a:t>No</a:t>
            </a:r>
          </a:p>
        </p:txBody>
      </p:sp>
      <p:sp>
        <p:nvSpPr>
          <p:cNvPr id="27" name="Title 1">
            <a:extLst>
              <a:ext uri="{FF2B5EF4-FFF2-40B4-BE49-F238E27FC236}">
                <a16:creationId xmlns:a16="http://schemas.microsoft.com/office/drawing/2014/main" id="{1D2EF22E-07F6-BE40-8F23-DCE4A134D1F4}"/>
              </a:ext>
            </a:extLst>
          </p:cNvPr>
          <p:cNvSpPr txBox="1">
            <a:spLocks/>
          </p:cNvSpPr>
          <p:nvPr/>
        </p:nvSpPr>
        <p:spPr>
          <a:xfrm>
            <a:off x="864433" y="545164"/>
            <a:ext cx="10463133" cy="8572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spc="300" dirty="0"/>
              <a:t>Instructional response</a:t>
            </a:r>
          </a:p>
        </p:txBody>
      </p:sp>
      <p:pic>
        <p:nvPicPr>
          <p:cNvPr id="31" name="Picture 30">
            <a:extLst>
              <a:ext uri="{FF2B5EF4-FFF2-40B4-BE49-F238E27FC236}">
                <a16:creationId xmlns:a16="http://schemas.microsoft.com/office/drawing/2014/main" id="{47F38A3C-A68B-6C4E-BB5A-4B63970FB029}"/>
              </a:ext>
            </a:extLst>
          </p:cNvPr>
          <p:cNvPicPr>
            <a:picLocks noChangeAspect="1"/>
          </p:cNvPicPr>
          <p:nvPr/>
        </p:nvPicPr>
        <p:blipFill>
          <a:blip r:embed="rId3"/>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31844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0" grpId="0" animBg="1"/>
      <p:bldP spid="12" grpId="0"/>
      <p:bldP spid="13" grpId="0" animBg="1"/>
      <p:bldP spid="14" grpId="0" animBg="1"/>
      <p:bldP spid="15" grpId="0" animBg="1"/>
      <p:bldP spid="16" grpId="0"/>
      <p:bldP spid="17" grpId="0"/>
      <p:bldP spid="18" grpId="0" animBg="1"/>
      <p:bldP spid="19" grpId="0"/>
      <p:bldP spid="20" grpId="0"/>
      <p:bldP spid="23" grpId="0" animBg="1"/>
      <p:bldP spid="28" grpId="0" animBg="1"/>
      <p:bldP spid="29" grpId="0" animBg="1"/>
      <p:bldP spid="35" grpId="0" animBg="1"/>
      <p:bldP spid="36" grpId="0" animBg="1"/>
      <p:bldP spid="40" grpId="0"/>
      <p:bldP spid="41" grpId="0" animBg="1"/>
      <p:bldP spid="42"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extLst>
              <a:ext uri="{FF2B5EF4-FFF2-40B4-BE49-F238E27FC236}">
                <a16:creationId xmlns:a16="http://schemas.microsoft.com/office/drawing/2014/main" id="{A234D97C-A7D1-AB48-A138-9F81D245D7C4}"/>
              </a:ext>
            </a:extLst>
          </p:cNvPr>
          <p:cNvPicPr>
            <a:picLocks noChangeAspect="1"/>
          </p:cNvPicPr>
          <p:nvPr/>
        </p:nvPicPr>
        <p:blipFill>
          <a:blip r:embed="rId2"/>
          <a:stretch>
            <a:fillRect/>
          </a:stretch>
        </p:blipFill>
        <p:spPr>
          <a:xfrm>
            <a:off x="10110479" y="6117710"/>
            <a:ext cx="2081521" cy="740290"/>
          </a:xfrm>
          <a:prstGeom prst="rect">
            <a:avLst/>
          </a:prstGeom>
        </p:spPr>
      </p:pic>
      <p:sp>
        <p:nvSpPr>
          <p:cNvPr id="4" name="Rounded Rectangle 3">
            <a:extLst>
              <a:ext uri="{FF2B5EF4-FFF2-40B4-BE49-F238E27FC236}">
                <a16:creationId xmlns:a16="http://schemas.microsoft.com/office/drawing/2014/main" id="{D544FD06-781A-B84A-A5BA-728CF2313C9E}"/>
              </a:ext>
            </a:extLst>
          </p:cNvPr>
          <p:cNvSpPr/>
          <p:nvPr/>
        </p:nvSpPr>
        <p:spPr>
          <a:xfrm>
            <a:off x="148282" y="457201"/>
            <a:ext cx="1047637" cy="902043"/>
          </a:xfrm>
          <a:prstGeom prst="roundRect">
            <a:avLst/>
          </a:prstGeom>
          <a:solidFill>
            <a:srgbClr val="BEEB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Year 7 - test 1</a:t>
            </a:r>
          </a:p>
        </p:txBody>
      </p:sp>
      <p:sp>
        <p:nvSpPr>
          <p:cNvPr id="5" name="Rounded Rectangle 4">
            <a:extLst>
              <a:ext uri="{FF2B5EF4-FFF2-40B4-BE49-F238E27FC236}">
                <a16:creationId xmlns:a16="http://schemas.microsoft.com/office/drawing/2014/main" id="{D13A6097-63A7-464E-BBAE-60A25935F34E}"/>
              </a:ext>
            </a:extLst>
          </p:cNvPr>
          <p:cNvSpPr/>
          <p:nvPr/>
        </p:nvSpPr>
        <p:spPr>
          <a:xfrm>
            <a:off x="148282" y="1511645"/>
            <a:ext cx="1047637" cy="902043"/>
          </a:xfrm>
          <a:prstGeom prst="roundRect">
            <a:avLst/>
          </a:prstGeom>
          <a:solidFill>
            <a:srgbClr val="BEEB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Year 7 - test 2</a:t>
            </a:r>
          </a:p>
        </p:txBody>
      </p:sp>
      <p:sp>
        <p:nvSpPr>
          <p:cNvPr id="6" name="Rounded Rectangle 5">
            <a:extLst>
              <a:ext uri="{FF2B5EF4-FFF2-40B4-BE49-F238E27FC236}">
                <a16:creationId xmlns:a16="http://schemas.microsoft.com/office/drawing/2014/main" id="{C8B9F85D-EE2D-8E43-8A3E-D64F33BEBDE3}"/>
              </a:ext>
            </a:extLst>
          </p:cNvPr>
          <p:cNvSpPr/>
          <p:nvPr/>
        </p:nvSpPr>
        <p:spPr>
          <a:xfrm>
            <a:off x="148282" y="2566089"/>
            <a:ext cx="1047637" cy="902043"/>
          </a:xfrm>
          <a:prstGeom prst="roundRect">
            <a:avLst/>
          </a:prstGeom>
          <a:solidFill>
            <a:srgbClr val="9DE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Year 8 - test 1</a:t>
            </a:r>
          </a:p>
        </p:txBody>
      </p:sp>
      <p:sp>
        <p:nvSpPr>
          <p:cNvPr id="7" name="Rounded Rectangle 6">
            <a:extLst>
              <a:ext uri="{FF2B5EF4-FFF2-40B4-BE49-F238E27FC236}">
                <a16:creationId xmlns:a16="http://schemas.microsoft.com/office/drawing/2014/main" id="{A5C008FA-8402-7246-A9ED-B22109C069ED}"/>
              </a:ext>
            </a:extLst>
          </p:cNvPr>
          <p:cNvSpPr/>
          <p:nvPr/>
        </p:nvSpPr>
        <p:spPr>
          <a:xfrm>
            <a:off x="148282" y="3620533"/>
            <a:ext cx="1047637" cy="902043"/>
          </a:xfrm>
          <a:prstGeom prst="roundRect">
            <a:avLst/>
          </a:prstGeom>
          <a:solidFill>
            <a:srgbClr val="9DE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Year 8 - test 2</a:t>
            </a:r>
          </a:p>
        </p:txBody>
      </p:sp>
      <p:sp>
        <p:nvSpPr>
          <p:cNvPr id="8" name="Rounded Rectangle 7">
            <a:extLst>
              <a:ext uri="{FF2B5EF4-FFF2-40B4-BE49-F238E27FC236}">
                <a16:creationId xmlns:a16="http://schemas.microsoft.com/office/drawing/2014/main" id="{C0E92DAC-F833-3E49-9411-F4FBA37DBF9F}"/>
              </a:ext>
            </a:extLst>
          </p:cNvPr>
          <p:cNvSpPr/>
          <p:nvPr/>
        </p:nvSpPr>
        <p:spPr>
          <a:xfrm>
            <a:off x="148282" y="4648199"/>
            <a:ext cx="1047637" cy="902043"/>
          </a:xfrm>
          <a:prstGeom prst="roundRect">
            <a:avLst/>
          </a:prstGeom>
          <a:solidFill>
            <a:srgbClr val="89DB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Year 9 - test 1</a:t>
            </a:r>
          </a:p>
        </p:txBody>
      </p:sp>
      <p:sp>
        <p:nvSpPr>
          <p:cNvPr id="9" name="Rounded Rectangle 8">
            <a:extLst>
              <a:ext uri="{FF2B5EF4-FFF2-40B4-BE49-F238E27FC236}">
                <a16:creationId xmlns:a16="http://schemas.microsoft.com/office/drawing/2014/main" id="{27405D7F-E3FF-E14F-9062-9EEBF54B939B}"/>
              </a:ext>
            </a:extLst>
          </p:cNvPr>
          <p:cNvSpPr/>
          <p:nvPr/>
        </p:nvSpPr>
        <p:spPr>
          <a:xfrm>
            <a:off x="148282" y="5702643"/>
            <a:ext cx="1047637" cy="902043"/>
          </a:xfrm>
          <a:prstGeom prst="roundRect">
            <a:avLst/>
          </a:prstGeom>
          <a:solidFill>
            <a:srgbClr val="89DB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Year 9 - test 2</a:t>
            </a:r>
          </a:p>
        </p:txBody>
      </p:sp>
      <p:sp>
        <p:nvSpPr>
          <p:cNvPr id="11" name="Rectangle 10">
            <a:extLst>
              <a:ext uri="{FF2B5EF4-FFF2-40B4-BE49-F238E27FC236}">
                <a16:creationId xmlns:a16="http://schemas.microsoft.com/office/drawing/2014/main" id="{33D9C1B9-14FF-8D43-A39B-117694186978}"/>
              </a:ext>
            </a:extLst>
          </p:cNvPr>
          <p:cNvSpPr/>
          <p:nvPr/>
        </p:nvSpPr>
        <p:spPr>
          <a:xfrm>
            <a:off x="1351273" y="457201"/>
            <a:ext cx="2990335" cy="902043"/>
          </a:xfrm>
          <a:prstGeom prst="rect">
            <a:avLst/>
          </a:prstGeom>
          <a:solidFill>
            <a:srgbClr val="5ECC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NP1 – NP6</a:t>
            </a:r>
          </a:p>
        </p:txBody>
      </p:sp>
      <p:sp>
        <p:nvSpPr>
          <p:cNvPr id="12" name="Rectangle 11">
            <a:extLst>
              <a:ext uri="{FF2B5EF4-FFF2-40B4-BE49-F238E27FC236}">
                <a16:creationId xmlns:a16="http://schemas.microsoft.com/office/drawing/2014/main" id="{52AFBFD5-F806-584A-9999-2513FEB3A0BE}"/>
              </a:ext>
            </a:extLst>
          </p:cNvPr>
          <p:cNvSpPr/>
          <p:nvPr/>
        </p:nvSpPr>
        <p:spPr>
          <a:xfrm>
            <a:off x="1351273" y="1506877"/>
            <a:ext cx="1359247" cy="902043"/>
          </a:xfrm>
          <a:prstGeom prst="rect">
            <a:avLst/>
          </a:prstGeom>
          <a:solidFill>
            <a:srgbClr val="5ECCF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NP1 – NP6</a:t>
            </a:r>
          </a:p>
        </p:txBody>
      </p:sp>
      <p:sp>
        <p:nvSpPr>
          <p:cNvPr id="13" name="Rectangle 12">
            <a:extLst>
              <a:ext uri="{FF2B5EF4-FFF2-40B4-BE49-F238E27FC236}">
                <a16:creationId xmlns:a16="http://schemas.microsoft.com/office/drawing/2014/main" id="{E7F67606-DC5C-8643-8D56-86CC1AA39D1F}"/>
              </a:ext>
            </a:extLst>
          </p:cNvPr>
          <p:cNvSpPr/>
          <p:nvPr/>
        </p:nvSpPr>
        <p:spPr>
          <a:xfrm>
            <a:off x="2804629" y="1502761"/>
            <a:ext cx="1124465" cy="902043"/>
          </a:xfrm>
          <a:prstGeom prst="rect">
            <a:avLst/>
          </a:prstGeom>
          <a:solidFill>
            <a:srgbClr val="C9F2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A1 – A2</a:t>
            </a:r>
          </a:p>
        </p:txBody>
      </p:sp>
      <p:sp>
        <p:nvSpPr>
          <p:cNvPr id="14" name="Rectangle 13">
            <a:extLst>
              <a:ext uri="{FF2B5EF4-FFF2-40B4-BE49-F238E27FC236}">
                <a16:creationId xmlns:a16="http://schemas.microsoft.com/office/drawing/2014/main" id="{1C2B3B51-D824-D040-A6EA-2A70151C687F}"/>
              </a:ext>
            </a:extLst>
          </p:cNvPr>
          <p:cNvSpPr/>
          <p:nvPr/>
        </p:nvSpPr>
        <p:spPr>
          <a:xfrm>
            <a:off x="4042611" y="1502760"/>
            <a:ext cx="2164867" cy="902043"/>
          </a:xfrm>
          <a:prstGeom prst="rect">
            <a:avLst/>
          </a:prstGeom>
          <a:solidFill>
            <a:srgbClr val="5ECC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NP7 – NP9</a:t>
            </a:r>
          </a:p>
        </p:txBody>
      </p:sp>
      <p:sp>
        <p:nvSpPr>
          <p:cNvPr id="15" name="Rectangle 14">
            <a:extLst>
              <a:ext uri="{FF2B5EF4-FFF2-40B4-BE49-F238E27FC236}">
                <a16:creationId xmlns:a16="http://schemas.microsoft.com/office/drawing/2014/main" id="{39DAF145-2463-354B-BA79-F473EF7BA5E6}"/>
              </a:ext>
            </a:extLst>
          </p:cNvPr>
          <p:cNvSpPr/>
          <p:nvPr/>
        </p:nvSpPr>
        <p:spPr>
          <a:xfrm>
            <a:off x="1351274" y="2558002"/>
            <a:ext cx="889060" cy="902043"/>
          </a:xfrm>
          <a:prstGeom prst="rect">
            <a:avLst/>
          </a:prstGeom>
          <a:solidFill>
            <a:srgbClr val="5ECCF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NP1 – NP9</a:t>
            </a:r>
          </a:p>
        </p:txBody>
      </p:sp>
      <p:sp>
        <p:nvSpPr>
          <p:cNvPr id="16" name="Rectangle 15">
            <a:extLst>
              <a:ext uri="{FF2B5EF4-FFF2-40B4-BE49-F238E27FC236}">
                <a16:creationId xmlns:a16="http://schemas.microsoft.com/office/drawing/2014/main" id="{B8069C47-B512-614F-BF0B-74E12FA0066D}"/>
              </a:ext>
            </a:extLst>
          </p:cNvPr>
          <p:cNvSpPr/>
          <p:nvPr/>
        </p:nvSpPr>
        <p:spPr>
          <a:xfrm>
            <a:off x="2318594" y="2554441"/>
            <a:ext cx="889061" cy="902043"/>
          </a:xfrm>
          <a:prstGeom prst="rect">
            <a:avLst/>
          </a:prstGeom>
          <a:solidFill>
            <a:srgbClr val="C9F297">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A1 – A2</a:t>
            </a:r>
          </a:p>
        </p:txBody>
      </p:sp>
      <p:sp>
        <p:nvSpPr>
          <p:cNvPr id="17" name="Rectangle 16">
            <a:extLst>
              <a:ext uri="{FF2B5EF4-FFF2-40B4-BE49-F238E27FC236}">
                <a16:creationId xmlns:a16="http://schemas.microsoft.com/office/drawing/2014/main" id="{D7A77A9D-078C-8543-8253-A590BA0610F3}"/>
              </a:ext>
            </a:extLst>
          </p:cNvPr>
          <p:cNvSpPr/>
          <p:nvPr/>
        </p:nvSpPr>
        <p:spPr>
          <a:xfrm>
            <a:off x="3295242" y="2553628"/>
            <a:ext cx="703870" cy="902043"/>
          </a:xfrm>
          <a:prstGeom prst="rect">
            <a:avLst/>
          </a:prstGeom>
          <a:solidFill>
            <a:srgbClr val="FFB3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GM1</a:t>
            </a:r>
          </a:p>
        </p:txBody>
      </p:sp>
      <p:sp>
        <p:nvSpPr>
          <p:cNvPr id="18" name="Rectangle 17">
            <a:extLst>
              <a:ext uri="{FF2B5EF4-FFF2-40B4-BE49-F238E27FC236}">
                <a16:creationId xmlns:a16="http://schemas.microsoft.com/office/drawing/2014/main" id="{5FC8A98B-8618-1E4F-BE5F-5C2CBCB76C2A}"/>
              </a:ext>
            </a:extLst>
          </p:cNvPr>
          <p:cNvSpPr/>
          <p:nvPr/>
        </p:nvSpPr>
        <p:spPr>
          <a:xfrm>
            <a:off x="4096626" y="2558001"/>
            <a:ext cx="1360894" cy="902043"/>
          </a:xfrm>
          <a:prstGeom prst="rect">
            <a:avLst/>
          </a:prstGeom>
          <a:solidFill>
            <a:srgbClr val="C9F2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A3 – A4</a:t>
            </a:r>
          </a:p>
        </p:txBody>
      </p:sp>
      <p:sp>
        <p:nvSpPr>
          <p:cNvPr id="19" name="Rectangle 18">
            <a:extLst>
              <a:ext uri="{FF2B5EF4-FFF2-40B4-BE49-F238E27FC236}">
                <a16:creationId xmlns:a16="http://schemas.microsoft.com/office/drawing/2014/main" id="{0B646801-E60A-1A4B-81F1-3D3CE8DF2014}"/>
              </a:ext>
            </a:extLst>
          </p:cNvPr>
          <p:cNvSpPr/>
          <p:nvPr/>
        </p:nvSpPr>
        <p:spPr>
          <a:xfrm>
            <a:off x="1351273" y="3606121"/>
            <a:ext cx="967321" cy="902043"/>
          </a:xfrm>
          <a:prstGeom prst="rect">
            <a:avLst/>
          </a:prstGeom>
          <a:solidFill>
            <a:srgbClr val="5ECCF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NP1 – NP10</a:t>
            </a:r>
          </a:p>
        </p:txBody>
      </p:sp>
      <p:sp>
        <p:nvSpPr>
          <p:cNvPr id="23" name="Rectangle 22">
            <a:extLst>
              <a:ext uri="{FF2B5EF4-FFF2-40B4-BE49-F238E27FC236}">
                <a16:creationId xmlns:a16="http://schemas.microsoft.com/office/drawing/2014/main" id="{8DD57C10-138C-534C-A253-9B1F0922851C}"/>
              </a:ext>
            </a:extLst>
          </p:cNvPr>
          <p:cNvSpPr/>
          <p:nvPr/>
        </p:nvSpPr>
        <p:spPr>
          <a:xfrm>
            <a:off x="5547918" y="2566089"/>
            <a:ext cx="1360894" cy="902043"/>
          </a:xfrm>
          <a:prstGeom prst="rect">
            <a:avLst/>
          </a:prstGeom>
          <a:solidFill>
            <a:srgbClr val="5ECC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NP10</a:t>
            </a:r>
          </a:p>
        </p:txBody>
      </p:sp>
      <p:sp>
        <p:nvSpPr>
          <p:cNvPr id="27" name="Rectangle 26">
            <a:extLst>
              <a:ext uri="{FF2B5EF4-FFF2-40B4-BE49-F238E27FC236}">
                <a16:creationId xmlns:a16="http://schemas.microsoft.com/office/drawing/2014/main" id="{AC969DB4-E7F1-8B49-9B34-0E32E45AC461}"/>
              </a:ext>
            </a:extLst>
          </p:cNvPr>
          <p:cNvSpPr/>
          <p:nvPr/>
        </p:nvSpPr>
        <p:spPr>
          <a:xfrm>
            <a:off x="1351273" y="4636867"/>
            <a:ext cx="799075" cy="902043"/>
          </a:xfrm>
          <a:prstGeom prst="rect">
            <a:avLst/>
          </a:prstGeom>
          <a:solidFill>
            <a:srgbClr val="5ECCF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NP1 – NP9</a:t>
            </a:r>
          </a:p>
        </p:txBody>
      </p:sp>
      <p:sp>
        <p:nvSpPr>
          <p:cNvPr id="35" name="Rectangle 34">
            <a:extLst>
              <a:ext uri="{FF2B5EF4-FFF2-40B4-BE49-F238E27FC236}">
                <a16:creationId xmlns:a16="http://schemas.microsoft.com/office/drawing/2014/main" id="{8BE280B0-FDD4-0C45-9CF7-E28F3FA29FF8}"/>
              </a:ext>
            </a:extLst>
          </p:cNvPr>
          <p:cNvSpPr/>
          <p:nvPr/>
        </p:nvSpPr>
        <p:spPr>
          <a:xfrm>
            <a:off x="1351273" y="5702643"/>
            <a:ext cx="799075" cy="873202"/>
          </a:xfrm>
          <a:prstGeom prst="rect">
            <a:avLst/>
          </a:prstGeom>
          <a:solidFill>
            <a:srgbClr val="5ECCF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NP1 – NP9</a:t>
            </a:r>
          </a:p>
        </p:txBody>
      </p:sp>
      <p:sp>
        <p:nvSpPr>
          <p:cNvPr id="49" name="Rectangle 48">
            <a:extLst>
              <a:ext uri="{FF2B5EF4-FFF2-40B4-BE49-F238E27FC236}">
                <a16:creationId xmlns:a16="http://schemas.microsoft.com/office/drawing/2014/main" id="{AA34BD44-7A00-4CEF-A6B8-6363F0954547}"/>
              </a:ext>
            </a:extLst>
          </p:cNvPr>
          <p:cNvSpPr/>
          <p:nvPr/>
        </p:nvSpPr>
        <p:spPr>
          <a:xfrm>
            <a:off x="6301587" y="1495882"/>
            <a:ext cx="1227437" cy="902043"/>
          </a:xfrm>
          <a:prstGeom prst="rect">
            <a:avLst/>
          </a:prstGeom>
          <a:solidFill>
            <a:srgbClr val="FFB3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GM1</a:t>
            </a:r>
          </a:p>
        </p:txBody>
      </p:sp>
      <p:sp>
        <p:nvSpPr>
          <p:cNvPr id="50" name="Rectangle 49">
            <a:extLst>
              <a:ext uri="{FF2B5EF4-FFF2-40B4-BE49-F238E27FC236}">
                <a16:creationId xmlns:a16="http://schemas.microsoft.com/office/drawing/2014/main" id="{F0F91B9A-8F57-4CB2-8C0C-234D2B901D2F}"/>
              </a:ext>
            </a:extLst>
          </p:cNvPr>
          <p:cNvSpPr/>
          <p:nvPr/>
        </p:nvSpPr>
        <p:spPr>
          <a:xfrm>
            <a:off x="7017320" y="2566088"/>
            <a:ext cx="1360894" cy="902043"/>
          </a:xfrm>
          <a:prstGeom prst="rect">
            <a:avLst/>
          </a:prstGeom>
          <a:solidFill>
            <a:srgbClr val="FFB3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GM2 – GM3</a:t>
            </a:r>
          </a:p>
        </p:txBody>
      </p:sp>
      <p:sp>
        <p:nvSpPr>
          <p:cNvPr id="51" name="Rectangle 50">
            <a:extLst>
              <a:ext uri="{FF2B5EF4-FFF2-40B4-BE49-F238E27FC236}">
                <a16:creationId xmlns:a16="http://schemas.microsoft.com/office/drawing/2014/main" id="{F094817D-8426-4828-BC87-E5CCF16BDC2D}"/>
              </a:ext>
            </a:extLst>
          </p:cNvPr>
          <p:cNvSpPr/>
          <p:nvPr/>
        </p:nvSpPr>
        <p:spPr>
          <a:xfrm>
            <a:off x="8486722" y="2558002"/>
            <a:ext cx="864216" cy="902043"/>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SP1</a:t>
            </a:r>
          </a:p>
        </p:txBody>
      </p:sp>
      <p:sp>
        <p:nvSpPr>
          <p:cNvPr id="52" name="Rectangle 51">
            <a:extLst>
              <a:ext uri="{FF2B5EF4-FFF2-40B4-BE49-F238E27FC236}">
                <a16:creationId xmlns:a16="http://schemas.microsoft.com/office/drawing/2014/main" id="{82FD29E6-66A4-4B1C-B522-65697CDAABDF}"/>
              </a:ext>
            </a:extLst>
          </p:cNvPr>
          <p:cNvSpPr/>
          <p:nvPr/>
        </p:nvSpPr>
        <p:spPr>
          <a:xfrm>
            <a:off x="2434435" y="3608884"/>
            <a:ext cx="889061" cy="902043"/>
          </a:xfrm>
          <a:prstGeom prst="rect">
            <a:avLst/>
          </a:prstGeom>
          <a:solidFill>
            <a:srgbClr val="C9F297">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A1 – A4</a:t>
            </a:r>
          </a:p>
        </p:txBody>
      </p:sp>
      <p:sp>
        <p:nvSpPr>
          <p:cNvPr id="53" name="Rectangle 52">
            <a:extLst>
              <a:ext uri="{FF2B5EF4-FFF2-40B4-BE49-F238E27FC236}">
                <a16:creationId xmlns:a16="http://schemas.microsoft.com/office/drawing/2014/main" id="{8D6CD336-6081-447E-81A6-1E47A0C2E5F4}"/>
              </a:ext>
            </a:extLst>
          </p:cNvPr>
          <p:cNvSpPr/>
          <p:nvPr/>
        </p:nvSpPr>
        <p:spPr>
          <a:xfrm>
            <a:off x="3438034" y="3599188"/>
            <a:ext cx="889061" cy="902043"/>
          </a:xfrm>
          <a:prstGeom prst="rect">
            <a:avLst/>
          </a:prstGeom>
          <a:solidFill>
            <a:srgbClr val="FFB3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GM1 – GM3</a:t>
            </a:r>
          </a:p>
        </p:txBody>
      </p:sp>
      <p:sp>
        <p:nvSpPr>
          <p:cNvPr id="54" name="Rectangle 53">
            <a:extLst>
              <a:ext uri="{FF2B5EF4-FFF2-40B4-BE49-F238E27FC236}">
                <a16:creationId xmlns:a16="http://schemas.microsoft.com/office/drawing/2014/main" id="{C51ABDDC-6CA1-4AAF-81B6-13A15833F37D}"/>
              </a:ext>
            </a:extLst>
          </p:cNvPr>
          <p:cNvSpPr/>
          <p:nvPr/>
        </p:nvSpPr>
        <p:spPr>
          <a:xfrm>
            <a:off x="4441633" y="3599188"/>
            <a:ext cx="864216" cy="902043"/>
          </a:xfrm>
          <a:prstGeom prst="rect">
            <a:avLst/>
          </a:prstGeom>
          <a:solidFill>
            <a:srgbClr val="FF99FF">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SP1</a:t>
            </a:r>
          </a:p>
        </p:txBody>
      </p:sp>
      <p:sp>
        <p:nvSpPr>
          <p:cNvPr id="55" name="Rectangle 54">
            <a:extLst>
              <a:ext uri="{FF2B5EF4-FFF2-40B4-BE49-F238E27FC236}">
                <a16:creationId xmlns:a16="http://schemas.microsoft.com/office/drawing/2014/main" id="{51EC1DC2-A218-4E65-AF8D-D711A1A1E4BF}"/>
              </a:ext>
            </a:extLst>
          </p:cNvPr>
          <p:cNvSpPr/>
          <p:nvPr/>
        </p:nvSpPr>
        <p:spPr>
          <a:xfrm>
            <a:off x="5420387" y="3592216"/>
            <a:ext cx="1360894" cy="902043"/>
          </a:xfrm>
          <a:prstGeom prst="rect">
            <a:avLst/>
          </a:prstGeom>
          <a:solidFill>
            <a:srgbClr val="5ECC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NP11</a:t>
            </a:r>
          </a:p>
        </p:txBody>
      </p:sp>
      <p:sp>
        <p:nvSpPr>
          <p:cNvPr id="56" name="Rectangle 55">
            <a:extLst>
              <a:ext uri="{FF2B5EF4-FFF2-40B4-BE49-F238E27FC236}">
                <a16:creationId xmlns:a16="http://schemas.microsoft.com/office/drawing/2014/main" id="{599FDC89-C837-44D7-870C-99B89F7CDCCA}"/>
              </a:ext>
            </a:extLst>
          </p:cNvPr>
          <p:cNvSpPr/>
          <p:nvPr/>
        </p:nvSpPr>
        <p:spPr>
          <a:xfrm>
            <a:off x="6895819" y="3592215"/>
            <a:ext cx="864216" cy="902043"/>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SP2</a:t>
            </a:r>
          </a:p>
        </p:txBody>
      </p:sp>
      <p:sp>
        <p:nvSpPr>
          <p:cNvPr id="57" name="Rectangle 56">
            <a:extLst>
              <a:ext uri="{FF2B5EF4-FFF2-40B4-BE49-F238E27FC236}">
                <a16:creationId xmlns:a16="http://schemas.microsoft.com/office/drawing/2014/main" id="{2CCB717A-29C2-478A-85CD-717668D3CD85}"/>
              </a:ext>
            </a:extLst>
          </p:cNvPr>
          <p:cNvSpPr/>
          <p:nvPr/>
        </p:nvSpPr>
        <p:spPr>
          <a:xfrm>
            <a:off x="7874572" y="3592214"/>
            <a:ext cx="2260829" cy="902043"/>
          </a:xfrm>
          <a:prstGeom prst="rect">
            <a:avLst/>
          </a:prstGeom>
          <a:solidFill>
            <a:srgbClr val="C9F2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A5 – A8</a:t>
            </a:r>
          </a:p>
        </p:txBody>
      </p:sp>
      <p:sp>
        <p:nvSpPr>
          <p:cNvPr id="58" name="Rectangle 57">
            <a:extLst>
              <a:ext uri="{FF2B5EF4-FFF2-40B4-BE49-F238E27FC236}">
                <a16:creationId xmlns:a16="http://schemas.microsoft.com/office/drawing/2014/main" id="{63CB43A8-EF15-4DD9-862D-9A815391191B}"/>
              </a:ext>
            </a:extLst>
          </p:cNvPr>
          <p:cNvSpPr/>
          <p:nvPr/>
        </p:nvSpPr>
        <p:spPr>
          <a:xfrm>
            <a:off x="2240334" y="4636866"/>
            <a:ext cx="799075" cy="902043"/>
          </a:xfrm>
          <a:prstGeom prst="rect">
            <a:avLst/>
          </a:prstGeom>
          <a:solidFill>
            <a:srgbClr val="5ECCF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NP10 – NP11</a:t>
            </a:r>
          </a:p>
        </p:txBody>
      </p:sp>
      <p:sp>
        <p:nvSpPr>
          <p:cNvPr id="59" name="Rectangle 58">
            <a:extLst>
              <a:ext uri="{FF2B5EF4-FFF2-40B4-BE49-F238E27FC236}">
                <a16:creationId xmlns:a16="http://schemas.microsoft.com/office/drawing/2014/main" id="{A01A04A4-6EE2-408B-948A-72AB11C3767A}"/>
              </a:ext>
            </a:extLst>
          </p:cNvPr>
          <p:cNvSpPr/>
          <p:nvPr/>
        </p:nvSpPr>
        <p:spPr>
          <a:xfrm>
            <a:off x="4198939" y="4644374"/>
            <a:ext cx="1047638" cy="902043"/>
          </a:xfrm>
          <a:prstGeom prst="rect">
            <a:avLst/>
          </a:prstGeom>
          <a:solidFill>
            <a:srgbClr val="FFB3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GM1 – GM3</a:t>
            </a:r>
          </a:p>
        </p:txBody>
      </p:sp>
      <p:sp>
        <p:nvSpPr>
          <p:cNvPr id="60" name="Rectangle 59">
            <a:extLst>
              <a:ext uri="{FF2B5EF4-FFF2-40B4-BE49-F238E27FC236}">
                <a16:creationId xmlns:a16="http://schemas.microsoft.com/office/drawing/2014/main" id="{942EF779-71B2-4BC4-83DE-5153AFDAB14F}"/>
              </a:ext>
            </a:extLst>
          </p:cNvPr>
          <p:cNvSpPr/>
          <p:nvPr/>
        </p:nvSpPr>
        <p:spPr>
          <a:xfrm>
            <a:off x="5352061" y="4650732"/>
            <a:ext cx="865043" cy="902043"/>
          </a:xfrm>
          <a:prstGeom prst="rect">
            <a:avLst/>
          </a:prstGeom>
          <a:solidFill>
            <a:srgbClr val="FF99FF">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SP1 – SP2</a:t>
            </a:r>
          </a:p>
        </p:txBody>
      </p:sp>
      <p:sp>
        <p:nvSpPr>
          <p:cNvPr id="61" name="Rectangle 60">
            <a:extLst>
              <a:ext uri="{FF2B5EF4-FFF2-40B4-BE49-F238E27FC236}">
                <a16:creationId xmlns:a16="http://schemas.microsoft.com/office/drawing/2014/main" id="{140399BD-81BC-4542-AADB-FC967D93A7B4}"/>
              </a:ext>
            </a:extLst>
          </p:cNvPr>
          <p:cNvSpPr/>
          <p:nvPr/>
        </p:nvSpPr>
        <p:spPr>
          <a:xfrm>
            <a:off x="6320784" y="4644375"/>
            <a:ext cx="1047638" cy="902043"/>
          </a:xfrm>
          <a:prstGeom prst="rect">
            <a:avLst/>
          </a:prstGeom>
          <a:solidFill>
            <a:srgbClr val="5ECC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NP12</a:t>
            </a:r>
          </a:p>
        </p:txBody>
      </p:sp>
      <p:sp>
        <p:nvSpPr>
          <p:cNvPr id="63" name="Rectangle 62">
            <a:extLst>
              <a:ext uri="{FF2B5EF4-FFF2-40B4-BE49-F238E27FC236}">
                <a16:creationId xmlns:a16="http://schemas.microsoft.com/office/drawing/2014/main" id="{9FAC6E10-E96C-4789-A465-9D2A47C642EF}"/>
              </a:ext>
            </a:extLst>
          </p:cNvPr>
          <p:cNvSpPr/>
          <p:nvPr/>
        </p:nvSpPr>
        <p:spPr>
          <a:xfrm>
            <a:off x="7479442" y="4644375"/>
            <a:ext cx="1360894" cy="902043"/>
          </a:xfrm>
          <a:prstGeom prst="rect">
            <a:avLst/>
          </a:prstGeom>
          <a:solidFill>
            <a:srgbClr val="C9F2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A9 – A10</a:t>
            </a:r>
          </a:p>
        </p:txBody>
      </p:sp>
      <p:sp>
        <p:nvSpPr>
          <p:cNvPr id="64" name="Rectangle 63">
            <a:extLst>
              <a:ext uri="{FF2B5EF4-FFF2-40B4-BE49-F238E27FC236}">
                <a16:creationId xmlns:a16="http://schemas.microsoft.com/office/drawing/2014/main" id="{62FEF505-527A-4AA4-93CD-BDC074604319}"/>
              </a:ext>
            </a:extLst>
          </p:cNvPr>
          <p:cNvSpPr/>
          <p:nvPr/>
        </p:nvSpPr>
        <p:spPr>
          <a:xfrm>
            <a:off x="8951356" y="4634512"/>
            <a:ext cx="1068543" cy="902043"/>
          </a:xfrm>
          <a:prstGeom prst="rect">
            <a:avLst/>
          </a:prstGeom>
          <a:solidFill>
            <a:srgbClr val="FFB3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GM4</a:t>
            </a:r>
          </a:p>
        </p:txBody>
      </p:sp>
      <p:sp>
        <p:nvSpPr>
          <p:cNvPr id="65" name="Rectangle 64">
            <a:extLst>
              <a:ext uri="{FF2B5EF4-FFF2-40B4-BE49-F238E27FC236}">
                <a16:creationId xmlns:a16="http://schemas.microsoft.com/office/drawing/2014/main" id="{EF9738C2-451E-4473-9E35-BA768C189029}"/>
              </a:ext>
            </a:extLst>
          </p:cNvPr>
          <p:cNvSpPr/>
          <p:nvPr/>
        </p:nvSpPr>
        <p:spPr>
          <a:xfrm>
            <a:off x="10129572" y="4639561"/>
            <a:ext cx="1068543" cy="902043"/>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SP3</a:t>
            </a:r>
          </a:p>
        </p:txBody>
      </p:sp>
      <p:sp>
        <p:nvSpPr>
          <p:cNvPr id="66" name="Rectangle 65">
            <a:extLst>
              <a:ext uri="{FF2B5EF4-FFF2-40B4-BE49-F238E27FC236}">
                <a16:creationId xmlns:a16="http://schemas.microsoft.com/office/drawing/2014/main" id="{E9B8F743-3097-4602-B2D9-278AABEC277A}"/>
              </a:ext>
            </a:extLst>
          </p:cNvPr>
          <p:cNvSpPr/>
          <p:nvPr/>
        </p:nvSpPr>
        <p:spPr>
          <a:xfrm>
            <a:off x="2240334" y="5691309"/>
            <a:ext cx="799075" cy="902043"/>
          </a:xfrm>
          <a:prstGeom prst="rect">
            <a:avLst/>
          </a:prstGeom>
          <a:solidFill>
            <a:srgbClr val="5ECCF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NP10 – NP12</a:t>
            </a:r>
          </a:p>
        </p:txBody>
      </p:sp>
      <p:sp>
        <p:nvSpPr>
          <p:cNvPr id="67" name="Rectangle 66">
            <a:extLst>
              <a:ext uri="{FF2B5EF4-FFF2-40B4-BE49-F238E27FC236}">
                <a16:creationId xmlns:a16="http://schemas.microsoft.com/office/drawing/2014/main" id="{77C7F89D-6872-4B84-A6DC-E11DC7CC1C85}"/>
              </a:ext>
            </a:extLst>
          </p:cNvPr>
          <p:cNvSpPr/>
          <p:nvPr/>
        </p:nvSpPr>
        <p:spPr>
          <a:xfrm>
            <a:off x="4873741" y="5696120"/>
            <a:ext cx="1197700" cy="902043"/>
          </a:xfrm>
          <a:prstGeom prst="rect">
            <a:avLst/>
          </a:prstGeom>
          <a:solidFill>
            <a:srgbClr val="FFB3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GM1 – GM4</a:t>
            </a:r>
          </a:p>
        </p:txBody>
      </p:sp>
      <p:sp>
        <p:nvSpPr>
          <p:cNvPr id="68" name="Rectangle 67">
            <a:extLst>
              <a:ext uri="{FF2B5EF4-FFF2-40B4-BE49-F238E27FC236}">
                <a16:creationId xmlns:a16="http://schemas.microsoft.com/office/drawing/2014/main" id="{91220961-33C4-4476-B778-6A21681F315C}"/>
              </a:ext>
            </a:extLst>
          </p:cNvPr>
          <p:cNvSpPr/>
          <p:nvPr/>
        </p:nvSpPr>
        <p:spPr>
          <a:xfrm>
            <a:off x="6198571" y="5696122"/>
            <a:ext cx="882257" cy="902043"/>
          </a:xfrm>
          <a:prstGeom prst="rect">
            <a:avLst/>
          </a:prstGeom>
          <a:solidFill>
            <a:srgbClr val="FF99FF">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SP1 – SP3</a:t>
            </a:r>
          </a:p>
        </p:txBody>
      </p:sp>
      <p:sp>
        <p:nvSpPr>
          <p:cNvPr id="69" name="Rectangle 68">
            <a:extLst>
              <a:ext uri="{FF2B5EF4-FFF2-40B4-BE49-F238E27FC236}">
                <a16:creationId xmlns:a16="http://schemas.microsoft.com/office/drawing/2014/main" id="{367D1046-6B0B-4264-B536-2D91165DDBDD}"/>
              </a:ext>
            </a:extLst>
          </p:cNvPr>
          <p:cNvSpPr/>
          <p:nvPr/>
        </p:nvSpPr>
        <p:spPr>
          <a:xfrm>
            <a:off x="3121296" y="5691309"/>
            <a:ext cx="1656713" cy="902043"/>
          </a:xfrm>
          <a:prstGeom prst="rect">
            <a:avLst/>
          </a:prstGeom>
          <a:solidFill>
            <a:srgbClr val="C9F297">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A1 – A10</a:t>
            </a:r>
          </a:p>
        </p:txBody>
      </p:sp>
      <p:sp>
        <p:nvSpPr>
          <p:cNvPr id="70" name="Rectangle 69">
            <a:extLst>
              <a:ext uri="{FF2B5EF4-FFF2-40B4-BE49-F238E27FC236}">
                <a16:creationId xmlns:a16="http://schemas.microsoft.com/office/drawing/2014/main" id="{FBDB7D99-467D-427E-8F86-CF8B68223AF2}"/>
              </a:ext>
            </a:extLst>
          </p:cNvPr>
          <p:cNvSpPr/>
          <p:nvPr/>
        </p:nvSpPr>
        <p:spPr>
          <a:xfrm>
            <a:off x="7207696" y="5702643"/>
            <a:ext cx="2518632" cy="902043"/>
          </a:xfrm>
          <a:prstGeom prst="rect">
            <a:avLst/>
          </a:prstGeom>
          <a:solidFill>
            <a:srgbClr val="FFB3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GM5 – GM7</a:t>
            </a:r>
          </a:p>
        </p:txBody>
      </p:sp>
      <p:sp>
        <p:nvSpPr>
          <p:cNvPr id="71" name="Rectangle 70">
            <a:extLst>
              <a:ext uri="{FF2B5EF4-FFF2-40B4-BE49-F238E27FC236}">
                <a16:creationId xmlns:a16="http://schemas.microsoft.com/office/drawing/2014/main" id="{AD148B3F-BCB2-4B8F-B6D4-5D81CDB582EE}"/>
              </a:ext>
            </a:extLst>
          </p:cNvPr>
          <p:cNvSpPr/>
          <p:nvPr/>
        </p:nvSpPr>
        <p:spPr>
          <a:xfrm>
            <a:off x="9834562" y="5696121"/>
            <a:ext cx="1360894" cy="902043"/>
          </a:xfrm>
          <a:prstGeom prst="rect">
            <a:avLst/>
          </a:prstGeom>
          <a:solidFill>
            <a:srgbClr val="5ECC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NP13</a:t>
            </a:r>
          </a:p>
        </p:txBody>
      </p:sp>
      <p:sp>
        <p:nvSpPr>
          <p:cNvPr id="72" name="Rectangle 71">
            <a:extLst>
              <a:ext uri="{FF2B5EF4-FFF2-40B4-BE49-F238E27FC236}">
                <a16:creationId xmlns:a16="http://schemas.microsoft.com/office/drawing/2014/main" id="{1623A92E-5B6F-456A-A1B4-D00364AC4F18}"/>
              </a:ext>
            </a:extLst>
          </p:cNvPr>
          <p:cNvSpPr/>
          <p:nvPr/>
        </p:nvSpPr>
        <p:spPr>
          <a:xfrm>
            <a:off x="3149082" y="4648156"/>
            <a:ext cx="974665" cy="902043"/>
          </a:xfrm>
          <a:prstGeom prst="rect">
            <a:avLst/>
          </a:prstGeom>
          <a:solidFill>
            <a:srgbClr val="C9F297">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A1 – A8</a:t>
            </a:r>
          </a:p>
        </p:txBody>
      </p:sp>
      <p:sp>
        <p:nvSpPr>
          <p:cNvPr id="2" name="Rectangle 1">
            <a:extLst>
              <a:ext uri="{FF2B5EF4-FFF2-40B4-BE49-F238E27FC236}">
                <a16:creationId xmlns:a16="http://schemas.microsoft.com/office/drawing/2014/main" id="{84946531-B07E-44C0-A0A1-CACD1F4DC1E8}"/>
              </a:ext>
            </a:extLst>
          </p:cNvPr>
          <p:cNvSpPr/>
          <p:nvPr/>
        </p:nvSpPr>
        <p:spPr>
          <a:xfrm>
            <a:off x="1275347" y="1414914"/>
            <a:ext cx="1487104" cy="1078029"/>
          </a:xfrm>
          <a:prstGeom prst="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3" name="Rectangle 72">
            <a:extLst>
              <a:ext uri="{FF2B5EF4-FFF2-40B4-BE49-F238E27FC236}">
                <a16:creationId xmlns:a16="http://schemas.microsoft.com/office/drawing/2014/main" id="{0650A1EB-4C17-4AC4-9005-5065BBB433A0}"/>
              </a:ext>
            </a:extLst>
          </p:cNvPr>
          <p:cNvSpPr/>
          <p:nvPr/>
        </p:nvSpPr>
        <p:spPr>
          <a:xfrm>
            <a:off x="1274487" y="2500883"/>
            <a:ext cx="2768123" cy="1023371"/>
          </a:xfrm>
          <a:prstGeom prst="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4" name="Rectangle 73">
            <a:extLst>
              <a:ext uri="{FF2B5EF4-FFF2-40B4-BE49-F238E27FC236}">
                <a16:creationId xmlns:a16="http://schemas.microsoft.com/office/drawing/2014/main" id="{631934FB-6D0C-43BE-8336-73E1565ADE46}"/>
              </a:ext>
            </a:extLst>
          </p:cNvPr>
          <p:cNvSpPr/>
          <p:nvPr/>
        </p:nvSpPr>
        <p:spPr>
          <a:xfrm>
            <a:off x="1274487" y="3522650"/>
            <a:ext cx="4077574" cy="1056923"/>
          </a:xfrm>
          <a:prstGeom prst="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5" name="Rectangle 74">
            <a:extLst>
              <a:ext uri="{FF2B5EF4-FFF2-40B4-BE49-F238E27FC236}">
                <a16:creationId xmlns:a16="http://schemas.microsoft.com/office/drawing/2014/main" id="{58C4DC95-2B72-43EA-B062-C4365430B406}"/>
              </a:ext>
            </a:extLst>
          </p:cNvPr>
          <p:cNvSpPr/>
          <p:nvPr/>
        </p:nvSpPr>
        <p:spPr>
          <a:xfrm>
            <a:off x="1269016" y="4560162"/>
            <a:ext cx="4992218" cy="1036929"/>
          </a:xfrm>
          <a:prstGeom prst="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6" name="Rectangle 75">
            <a:extLst>
              <a:ext uri="{FF2B5EF4-FFF2-40B4-BE49-F238E27FC236}">
                <a16:creationId xmlns:a16="http://schemas.microsoft.com/office/drawing/2014/main" id="{A0640F68-60E0-42AC-9144-6238BA3FC7A8}"/>
              </a:ext>
            </a:extLst>
          </p:cNvPr>
          <p:cNvSpPr/>
          <p:nvPr/>
        </p:nvSpPr>
        <p:spPr>
          <a:xfrm>
            <a:off x="1274486" y="5614649"/>
            <a:ext cx="5872271" cy="1032143"/>
          </a:xfrm>
          <a:prstGeom prst="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2" name="TextBox 61">
            <a:extLst>
              <a:ext uri="{FF2B5EF4-FFF2-40B4-BE49-F238E27FC236}">
                <a16:creationId xmlns:a16="http://schemas.microsoft.com/office/drawing/2014/main" id="{68D3441A-A659-2341-BFE0-813C1776C4B8}"/>
              </a:ext>
            </a:extLst>
          </p:cNvPr>
          <p:cNvSpPr txBox="1"/>
          <p:nvPr/>
        </p:nvSpPr>
        <p:spPr>
          <a:xfrm>
            <a:off x="7281183" y="1413513"/>
            <a:ext cx="4760915" cy="369332"/>
          </a:xfrm>
          <a:prstGeom prst="rect">
            <a:avLst/>
          </a:prstGeom>
          <a:noFill/>
        </p:spPr>
        <p:txBody>
          <a:bodyPr wrap="square" rtlCol="0">
            <a:spAutoFit/>
          </a:bodyPr>
          <a:lstStyle/>
          <a:p>
            <a:pPr algn="r"/>
            <a:r>
              <a:rPr lang="en-US" dirty="0">
                <a:latin typeface="+mj-lt"/>
              </a:rPr>
              <a:t>Adapted from </a:t>
            </a:r>
            <a:r>
              <a:rPr lang="en-US" dirty="0">
                <a:latin typeface="+mj-lt"/>
                <a:hlinkClick r:id="rId3"/>
              </a:rPr>
              <a:t>Advantage Schools</a:t>
            </a:r>
            <a:endParaRPr lang="en-US" dirty="0">
              <a:latin typeface="+mj-lt"/>
            </a:endParaRPr>
          </a:p>
        </p:txBody>
      </p:sp>
    </p:spTree>
    <p:extLst>
      <p:ext uri="{BB962C8B-B14F-4D97-AF65-F5344CB8AC3E}">
        <p14:creationId xmlns:p14="http://schemas.microsoft.com/office/powerpoint/2010/main" val="1414799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906" y="492529"/>
            <a:ext cx="11712185" cy="763600"/>
          </a:xfrm>
        </p:spPr>
        <p:txBody>
          <a:bodyPr>
            <a:normAutofit fontScale="90000"/>
          </a:bodyPr>
          <a:lstStyle/>
          <a:p>
            <a:r>
              <a:rPr lang="en-GB" sz="3467" spc="300" dirty="0"/>
              <a:t>How </a:t>
            </a:r>
            <a:r>
              <a:rPr lang="en-GB" sz="3467" b="1" spc="300" dirty="0"/>
              <a:t>not</a:t>
            </a:r>
            <a:r>
              <a:rPr lang="en-GB" sz="3467" spc="300" dirty="0"/>
              <a:t> to use the curriculum as a progression model</a:t>
            </a:r>
          </a:p>
        </p:txBody>
      </p:sp>
      <p:pic>
        <p:nvPicPr>
          <p:cNvPr id="4" name="Picture 3"/>
          <p:cNvPicPr/>
          <p:nvPr/>
        </p:nvPicPr>
        <p:blipFill>
          <a:blip r:embed="rId2" cstate="print"/>
          <a:srcRect/>
          <a:stretch>
            <a:fillRect/>
          </a:stretch>
        </p:blipFill>
        <p:spPr bwMode="auto">
          <a:xfrm>
            <a:off x="457907" y="1390590"/>
            <a:ext cx="3725807" cy="1982071"/>
          </a:xfrm>
          <a:prstGeom prst="rect">
            <a:avLst/>
          </a:prstGeom>
          <a:noFill/>
          <a:ln w="9525">
            <a:noFill/>
            <a:miter lim="800000"/>
            <a:headEnd/>
            <a:tailEnd/>
          </a:ln>
        </p:spPr>
      </p:pic>
      <p:pic>
        <p:nvPicPr>
          <p:cNvPr id="6" name="Picture 5">
            <a:extLst>
              <a:ext uri="{FF2B5EF4-FFF2-40B4-BE49-F238E27FC236}">
                <a16:creationId xmlns:a16="http://schemas.microsoft.com/office/drawing/2014/main" id="{EDBEA958-0B0E-E842-84B7-290AE2408485}"/>
              </a:ext>
            </a:extLst>
          </p:cNvPr>
          <p:cNvPicPr>
            <a:picLocks noChangeAspect="1"/>
          </p:cNvPicPr>
          <p:nvPr/>
        </p:nvPicPr>
        <p:blipFill>
          <a:blip r:embed="rId3"/>
          <a:stretch>
            <a:fillRect/>
          </a:stretch>
        </p:blipFill>
        <p:spPr>
          <a:xfrm>
            <a:off x="4430641" y="1366871"/>
            <a:ext cx="3455577" cy="1984884"/>
          </a:xfrm>
          <a:prstGeom prst="rect">
            <a:avLst/>
          </a:prstGeom>
        </p:spPr>
      </p:pic>
      <p:pic>
        <p:nvPicPr>
          <p:cNvPr id="8" name="Picture 7">
            <a:extLst>
              <a:ext uri="{FF2B5EF4-FFF2-40B4-BE49-F238E27FC236}">
                <a16:creationId xmlns:a16="http://schemas.microsoft.com/office/drawing/2014/main" id="{A7FBA66D-A8B9-BE4C-AF5D-E1F78CF73DB9}"/>
              </a:ext>
            </a:extLst>
          </p:cNvPr>
          <p:cNvPicPr>
            <a:picLocks noChangeAspect="1"/>
          </p:cNvPicPr>
          <p:nvPr/>
        </p:nvPicPr>
        <p:blipFill>
          <a:blip r:embed="rId4"/>
          <a:stretch>
            <a:fillRect/>
          </a:stretch>
        </p:blipFill>
        <p:spPr>
          <a:xfrm>
            <a:off x="8318339" y="1347798"/>
            <a:ext cx="3379807" cy="2029511"/>
          </a:xfrm>
          <a:prstGeom prst="rect">
            <a:avLst/>
          </a:prstGeom>
        </p:spPr>
      </p:pic>
      <p:pic>
        <p:nvPicPr>
          <p:cNvPr id="10" name="Picture 9">
            <a:extLst>
              <a:ext uri="{FF2B5EF4-FFF2-40B4-BE49-F238E27FC236}">
                <a16:creationId xmlns:a16="http://schemas.microsoft.com/office/drawing/2014/main" id="{97D630AB-0ACA-F849-89E9-2D3E88DF8D36}"/>
              </a:ext>
            </a:extLst>
          </p:cNvPr>
          <p:cNvPicPr>
            <a:picLocks noChangeAspect="1"/>
          </p:cNvPicPr>
          <p:nvPr/>
        </p:nvPicPr>
        <p:blipFill>
          <a:blip r:embed="rId5"/>
          <a:stretch>
            <a:fillRect/>
          </a:stretch>
        </p:blipFill>
        <p:spPr>
          <a:xfrm>
            <a:off x="457907" y="3676885"/>
            <a:ext cx="3595168" cy="2619411"/>
          </a:xfrm>
          <a:prstGeom prst="rect">
            <a:avLst/>
          </a:prstGeom>
        </p:spPr>
      </p:pic>
      <p:pic>
        <p:nvPicPr>
          <p:cNvPr id="12" name="Picture 11">
            <a:extLst>
              <a:ext uri="{FF2B5EF4-FFF2-40B4-BE49-F238E27FC236}">
                <a16:creationId xmlns:a16="http://schemas.microsoft.com/office/drawing/2014/main" id="{BB6390BE-D7BF-7644-8224-66F43A1D8734}"/>
              </a:ext>
            </a:extLst>
          </p:cNvPr>
          <p:cNvPicPr>
            <a:picLocks noChangeAspect="1"/>
          </p:cNvPicPr>
          <p:nvPr/>
        </p:nvPicPr>
        <p:blipFill>
          <a:blip r:embed="rId6"/>
          <a:stretch>
            <a:fillRect/>
          </a:stretch>
        </p:blipFill>
        <p:spPr>
          <a:xfrm>
            <a:off x="7886218" y="3689011"/>
            <a:ext cx="3616431" cy="2563919"/>
          </a:xfrm>
          <a:prstGeom prst="rect">
            <a:avLst/>
          </a:prstGeom>
        </p:spPr>
      </p:pic>
      <p:pic>
        <p:nvPicPr>
          <p:cNvPr id="20" name="Picture 19">
            <a:extLst>
              <a:ext uri="{FF2B5EF4-FFF2-40B4-BE49-F238E27FC236}">
                <a16:creationId xmlns:a16="http://schemas.microsoft.com/office/drawing/2014/main" id="{AB7043D7-A9FF-AE49-8599-601EBC5061EC}"/>
              </a:ext>
            </a:extLst>
          </p:cNvPr>
          <p:cNvPicPr>
            <a:picLocks noChangeAspect="1"/>
          </p:cNvPicPr>
          <p:nvPr/>
        </p:nvPicPr>
        <p:blipFill>
          <a:blip r:embed="rId7"/>
          <a:stretch>
            <a:fillRect/>
          </a:stretch>
        </p:blipFill>
        <p:spPr>
          <a:xfrm>
            <a:off x="4227067" y="3585216"/>
            <a:ext cx="4091272" cy="2771507"/>
          </a:xfrm>
          <a:prstGeom prst="rect">
            <a:avLst/>
          </a:prstGeom>
        </p:spPr>
      </p:pic>
      <p:sp>
        <p:nvSpPr>
          <p:cNvPr id="13" name="Rectangle 12">
            <a:extLst>
              <a:ext uri="{FF2B5EF4-FFF2-40B4-BE49-F238E27FC236}">
                <a16:creationId xmlns:a16="http://schemas.microsoft.com/office/drawing/2014/main" id="{950E4A21-D6DB-2F4F-99FD-477300F42256}"/>
              </a:ext>
            </a:extLst>
          </p:cNvPr>
          <p:cNvSpPr/>
          <p:nvPr/>
        </p:nvSpPr>
        <p:spPr>
          <a:xfrm>
            <a:off x="2027019" y="2871311"/>
            <a:ext cx="8262819" cy="1631216"/>
          </a:xfrm>
          <a:prstGeom prst="rect">
            <a:avLst/>
          </a:prstGeom>
          <a:solidFill>
            <a:schemeClr val="lt1"/>
          </a:solidFill>
        </p:spPr>
        <p:txBody>
          <a:bodyPr wrap="square">
            <a:spAutoFit/>
          </a:bodyPr>
          <a:lstStyle/>
          <a:p>
            <a:r>
              <a:rPr lang="en-GB" sz="4000" dirty="0">
                <a:latin typeface="+mj-lt"/>
              </a:rPr>
              <a:t>“Flight paths in secondary are nonsense and demotivating for pupils.” </a:t>
            </a:r>
          </a:p>
          <a:p>
            <a:r>
              <a:rPr lang="en-GB" sz="2000" dirty="0">
                <a:latin typeface="+mj-lt"/>
              </a:rPr>
              <a:t>Sean Harford, Ofsted, National Director of Education</a:t>
            </a:r>
            <a:endParaRPr lang="en-US" sz="2000" dirty="0">
              <a:latin typeface="+mj-lt"/>
            </a:endParaRPr>
          </a:p>
        </p:txBody>
      </p:sp>
      <p:pic>
        <p:nvPicPr>
          <p:cNvPr id="11" name="Picture 10">
            <a:extLst>
              <a:ext uri="{FF2B5EF4-FFF2-40B4-BE49-F238E27FC236}">
                <a16:creationId xmlns:a16="http://schemas.microsoft.com/office/drawing/2014/main" id="{DAD499C3-8FAF-1942-BE06-6BF6277FB9C0}"/>
              </a:ext>
            </a:extLst>
          </p:cNvPr>
          <p:cNvPicPr>
            <a:picLocks noChangeAspect="1"/>
          </p:cNvPicPr>
          <p:nvPr/>
        </p:nvPicPr>
        <p:blipFill>
          <a:blip r:embed="rId8"/>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25246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0365C0A9-7FBE-354B-BC60-3835C8AECC99}"/>
              </a:ext>
            </a:extLst>
          </p:cNvPr>
          <p:cNvPicPr>
            <a:picLocks noChangeAspect="1"/>
          </p:cNvPicPr>
          <p:nvPr/>
        </p:nvPicPr>
        <p:blipFill>
          <a:blip r:embed="rId2"/>
          <a:stretch>
            <a:fillRect/>
          </a:stretch>
        </p:blipFill>
        <p:spPr>
          <a:xfrm>
            <a:off x="10110479" y="6117710"/>
            <a:ext cx="2081521" cy="740290"/>
          </a:xfrm>
          <a:prstGeom prst="rect">
            <a:avLst/>
          </a:prstGeom>
        </p:spPr>
      </p:pic>
      <p:sp>
        <p:nvSpPr>
          <p:cNvPr id="4" name="Rounded Rectangle 3">
            <a:extLst>
              <a:ext uri="{FF2B5EF4-FFF2-40B4-BE49-F238E27FC236}">
                <a16:creationId xmlns:a16="http://schemas.microsoft.com/office/drawing/2014/main" id="{D544FD06-781A-B84A-A5BA-728CF2313C9E}"/>
              </a:ext>
            </a:extLst>
          </p:cNvPr>
          <p:cNvSpPr/>
          <p:nvPr/>
        </p:nvSpPr>
        <p:spPr>
          <a:xfrm>
            <a:off x="148282" y="457201"/>
            <a:ext cx="1047637" cy="9020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Year 7 - test 1</a:t>
            </a:r>
          </a:p>
        </p:txBody>
      </p:sp>
      <p:sp>
        <p:nvSpPr>
          <p:cNvPr id="5" name="Rounded Rectangle 4">
            <a:extLst>
              <a:ext uri="{FF2B5EF4-FFF2-40B4-BE49-F238E27FC236}">
                <a16:creationId xmlns:a16="http://schemas.microsoft.com/office/drawing/2014/main" id="{D13A6097-63A7-464E-BBAE-60A25935F34E}"/>
              </a:ext>
            </a:extLst>
          </p:cNvPr>
          <p:cNvSpPr/>
          <p:nvPr/>
        </p:nvSpPr>
        <p:spPr>
          <a:xfrm>
            <a:off x="148282" y="1511645"/>
            <a:ext cx="1047637" cy="90204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Year 7 - test 2</a:t>
            </a:r>
          </a:p>
        </p:txBody>
      </p:sp>
      <p:sp>
        <p:nvSpPr>
          <p:cNvPr id="6" name="Rounded Rectangle 5">
            <a:extLst>
              <a:ext uri="{FF2B5EF4-FFF2-40B4-BE49-F238E27FC236}">
                <a16:creationId xmlns:a16="http://schemas.microsoft.com/office/drawing/2014/main" id="{C8B9F85D-EE2D-8E43-8A3E-D64F33BEBDE3}"/>
              </a:ext>
            </a:extLst>
          </p:cNvPr>
          <p:cNvSpPr/>
          <p:nvPr/>
        </p:nvSpPr>
        <p:spPr>
          <a:xfrm>
            <a:off x="148282" y="2566089"/>
            <a:ext cx="1047637" cy="902043"/>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Year 8 - test 1</a:t>
            </a:r>
          </a:p>
        </p:txBody>
      </p:sp>
      <p:sp>
        <p:nvSpPr>
          <p:cNvPr id="7" name="Rounded Rectangle 6">
            <a:extLst>
              <a:ext uri="{FF2B5EF4-FFF2-40B4-BE49-F238E27FC236}">
                <a16:creationId xmlns:a16="http://schemas.microsoft.com/office/drawing/2014/main" id="{A5C008FA-8402-7246-A9ED-B22109C069ED}"/>
              </a:ext>
            </a:extLst>
          </p:cNvPr>
          <p:cNvSpPr/>
          <p:nvPr/>
        </p:nvSpPr>
        <p:spPr>
          <a:xfrm>
            <a:off x="148282" y="3620533"/>
            <a:ext cx="1047637" cy="902043"/>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Year 8 - test 2</a:t>
            </a:r>
          </a:p>
        </p:txBody>
      </p:sp>
      <p:sp>
        <p:nvSpPr>
          <p:cNvPr id="8" name="Rounded Rectangle 7">
            <a:extLst>
              <a:ext uri="{FF2B5EF4-FFF2-40B4-BE49-F238E27FC236}">
                <a16:creationId xmlns:a16="http://schemas.microsoft.com/office/drawing/2014/main" id="{C0E92DAC-F833-3E49-9411-F4FBA37DBF9F}"/>
              </a:ext>
            </a:extLst>
          </p:cNvPr>
          <p:cNvSpPr/>
          <p:nvPr/>
        </p:nvSpPr>
        <p:spPr>
          <a:xfrm>
            <a:off x="148282" y="4648199"/>
            <a:ext cx="1047637" cy="90204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Year 9 - test 1</a:t>
            </a:r>
          </a:p>
        </p:txBody>
      </p:sp>
      <p:sp>
        <p:nvSpPr>
          <p:cNvPr id="9" name="Rounded Rectangle 8">
            <a:extLst>
              <a:ext uri="{FF2B5EF4-FFF2-40B4-BE49-F238E27FC236}">
                <a16:creationId xmlns:a16="http://schemas.microsoft.com/office/drawing/2014/main" id="{27405D7F-E3FF-E14F-9062-9EEBF54B939B}"/>
              </a:ext>
            </a:extLst>
          </p:cNvPr>
          <p:cNvSpPr/>
          <p:nvPr/>
        </p:nvSpPr>
        <p:spPr>
          <a:xfrm>
            <a:off x="148282" y="5702643"/>
            <a:ext cx="1047637" cy="90204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Year 9 - test 2</a:t>
            </a:r>
          </a:p>
        </p:txBody>
      </p:sp>
      <p:sp>
        <p:nvSpPr>
          <p:cNvPr id="11" name="Rectangle 10">
            <a:extLst>
              <a:ext uri="{FF2B5EF4-FFF2-40B4-BE49-F238E27FC236}">
                <a16:creationId xmlns:a16="http://schemas.microsoft.com/office/drawing/2014/main" id="{33D9C1B9-14FF-8D43-A39B-117694186978}"/>
              </a:ext>
            </a:extLst>
          </p:cNvPr>
          <p:cNvSpPr/>
          <p:nvPr/>
        </p:nvSpPr>
        <p:spPr>
          <a:xfrm>
            <a:off x="1351273" y="457201"/>
            <a:ext cx="1688135" cy="90204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Ancient origins</a:t>
            </a:r>
          </a:p>
        </p:txBody>
      </p:sp>
      <p:sp>
        <p:nvSpPr>
          <p:cNvPr id="12" name="Rectangle 11">
            <a:extLst>
              <a:ext uri="{FF2B5EF4-FFF2-40B4-BE49-F238E27FC236}">
                <a16:creationId xmlns:a16="http://schemas.microsoft.com/office/drawing/2014/main" id="{52AFBFD5-F806-584A-9999-2513FEB3A0BE}"/>
              </a:ext>
            </a:extLst>
          </p:cNvPr>
          <p:cNvSpPr/>
          <p:nvPr/>
        </p:nvSpPr>
        <p:spPr>
          <a:xfrm>
            <a:off x="1351273" y="1506877"/>
            <a:ext cx="1124465" cy="90204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Ancient origins &amp; Links to legend</a:t>
            </a:r>
          </a:p>
        </p:txBody>
      </p:sp>
      <p:sp>
        <p:nvSpPr>
          <p:cNvPr id="13" name="Rectangle 12">
            <a:extLst>
              <a:ext uri="{FF2B5EF4-FFF2-40B4-BE49-F238E27FC236}">
                <a16:creationId xmlns:a16="http://schemas.microsoft.com/office/drawing/2014/main" id="{E7F67606-DC5C-8643-8D56-86CC1AA39D1F}"/>
              </a:ext>
            </a:extLst>
          </p:cNvPr>
          <p:cNvSpPr/>
          <p:nvPr/>
        </p:nvSpPr>
        <p:spPr>
          <a:xfrm>
            <a:off x="2553997" y="1502761"/>
            <a:ext cx="1787611" cy="9020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Art of Rhetoric</a:t>
            </a:r>
          </a:p>
        </p:txBody>
      </p:sp>
      <p:sp>
        <p:nvSpPr>
          <p:cNvPr id="14" name="Rectangle 13">
            <a:extLst>
              <a:ext uri="{FF2B5EF4-FFF2-40B4-BE49-F238E27FC236}">
                <a16:creationId xmlns:a16="http://schemas.microsoft.com/office/drawing/2014/main" id="{1C2B3B51-D824-D040-A6EA-2A70151C687F}"/>
              </a:ext>
            </a:extLst>
          </p:cNvPr>
          <p:cNvSpPr/>
          <p:nvPr/>
        </p:nvSpPr>
        <p:spPr>
          <a:xfrm>
            <a:off x="4419867" y="1502760"/>
            <a:ext cx="1787611" cy="9020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Romance</a:t>
            </a:r>
          </a:p>
        </p:txBody>
      </p:sp>
      <p:sp>
        <p:nvSpPr>
          <p:cNvPr id="15" name="Rectangle 14">
            <a:extLst>
              <a:ext uri="{FF2B5EF4-FFF2-40B4-BE49-F238E27FC236}">
                <a16:creationId xmlns:a16="http://schemas.microsoft.com/office/drawing/2014/main" id="{39DAF145-2463-354B-BA79-F473EF7BA5E6}"/>
              </a:ext>
            </a:extLst>
          </p:cNvPr>
          <p:cNvSpPr/>
          <p:nvPr/>
        </p:nvSpPr>
        <p:spPr>
          <a:xfrm>
            <a:off x="1351273" y="2558002"/>
            <a:ext cx="1124465" cy="90204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Ancient origins &amp; Links to legend</a:t>
            </a:r>
          </a:p>
        </p:txBody>
      </p:sp>
      <p:sp>
        <p:nvSpPr>
          <p:cNvPr id="16" name="Rectangle 15">
            <a:extLst>
              <a:ext uri="{FF2B5EF4-FFF2-40B4-BE49-F238E27FC236}">
                <a16:creationId xmlns:a16="http://schemas.microsoft.com/office/drawing/2014/main" id="{B8069C47-B512-614F-BF0B-74E12FA0066D}"/>
              </a:ext>
            </a:extLst>
          </p:cNvPr>
          <p:cNvSpPr/>
          <p:nvPr/>
        </p:nvSpPr>
        <p:spPr>
          <a:xfrm>
            <a:off x="2599305" y="2558002"/>
            <a:ext cx="1079157" cy="9020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Art of Rhetoric</a:t>
            </a:r>
          </a:p>
        </p:txBody>
      </p:sp>
      <p:sp>
        <p:nvSpPr>
          <p:cNvPr id="17" name="Rectangle 16">
            <a:extLst>
              <a:ext uri="{FF2B5EF4-FFF2-40B4-BE49-F238E27FC236}">
                <a16:creationId xmlns:a16="http://schemas.microsoft.com/office/drawing/2014/main" id="{D7A77A9D-078C-8543-8253-A590BA0610F3}"/>
              </a:ext>
            </a:extLst>
          </p:cNvPr>
          <p:cNvSpPr/>
          <p:nvPr/>
        </p:nvSpPr>
        <p:spPr>
          <a:xfrm>
            <a:off x="3802030" y="2558002"/>
            <a:ext cx="1079158" cy="9020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Romance</a:t>
            </a:r>
          </a:p>
        </p:txBody>
      </p:sp>
      <p:sp>
        <p:nvSpPr>
          <p:cNvPr id="18" name="Rectangle 17">
            <a:extLst>
              <a:ext uri="{FF2B5EF4-FFF2-40B4-BE49-F238E27FC236}">
                <a16:creationId xmlns:a16="http://schemas.microsoft.com/office/drawing/2014/main" id="{5FC8A98B-8618-1E4F-BE5F-5C2CBCB76C2A}"/>
              </a:ext>
            </a:extLst>
          </p:cNvPr>
          <p:cNvSpPr/>
          <p:nvPr/>
        </p:nvSpPr>
        <p:spPr>
          <a:xfrm>
            <a:off x="5004756" y="2558001"/>
            <a:ext cx="1787611" cy="90204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sonnet form</a:t>
            </a:r>
          </a:p>
        </p:txBody>
      </p:sp>
      <p:sp>
        <p:nvSpPr>
          <p:cNvPr id="19" name="Rectangle 18">
            <a:extLst>
              <a:ext uri="{FF2B5EF4-FFF2-40B4-BE49-F238E27FC236}">
                <a16:creationId xmlns:a16="http://schemas.microsoft.com/office/drawing/2014/main" id="{0B646801-E60A-1A4B-81F1-3D3CE8DF2014}"/>
              </a:ext>
            </a:extLst>
          </p:cNvPr>
          <p:cNvSpPr/>
          <p:nvPr/>
        </p:nvSpPr>
        <p:spPr>
          <a:xfrm>
            <a:off x="1351273" y="3606121"/>
            <a:ext cx="799075" cy="90204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Ancient origins</a:t>
            </a:r>
          </a:p>
        </p:txBody>
      </p:sp>
      <p:sp>
        <p:nvSpPr>
          <p:cNvPr id="20" name="Rectangle 19">
            <a:extLst>
              <a:ext uri="{FF2B5EF4-FFF2-40B4-BE49-F238E27FC236}">
                <a16:creationId xmlns:a16="http://schemas.microsoft.com/office/drawing/2014/main" id="{D87420ED-8703-314A-9E0C-C2F569122CF3}"/>
              </a:ext>
            </a:extLst>
          </p:cNvPr>
          <p:cNvSpPr/>
          <p:nvPr/>
        </p:nvSpPr>
        <p:spPr>
          <a:xfrm>
            <a:off x="2240333" y="3606121"/>
            <a:ext cx="799075" cy="9020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Art of Rhetoric</a:t>
            </a:r>
          </a:p>
        </p:txBody>
      </p:sp>
      <p:sp>
        <p:nvSpPr>
          <p:cNvPr id="21" name="Rectangle 20">
            <a:extLst>
              <a:ext uri="{FF2B5EF4-FFF2-40B4-BE49-F238E27FC236}">
                <a16:creationId xmlns:a16="http://schemas.microsoft.com/office/drawing/2014/main" id="{EFD6EEB3-6432-D545-81EC-ED3B64B1214A}"/>
              </a:ext>
            </a:extLst>
          </p:cNvPr>
          <p:cNvSpPr/>
          <p:nvPr/>
        </p:nvSpPr>
        <p:spPr>
          <a:xfrm>
            <a:off x="3130019" y="3606121"/>
            <a:ext cx="799075" cy="9020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Romance</a:t>
            </a:r>
          </a:p>
        </p:txBody>
      </p:sp>
      <p:sp>
        <p:nvSpPr>
          <p:cNvPr id="22" name="Rectangle 21">
            <a:extLst>
              <a:ext uri="{FF2B5EF4-FFF2-40B4-BE49-F238E27FC236}">
                <a16:creationId xmlns:a16="http://schemas.microsoft.com/office/drawing/2014/main" id="{80A99758-A9A3-C742-863B-1D68E3FECB25}"/>
              </a:ext>
            </a:extLst>
          </p:cNvPr>
          <p:cNvSpPr/>
          <p:nvPr/>
        </p:nvSpPr>
        <p:spPr>
          <a:xfrm>
            <a:off x="3999112" y="3606121"/>
            <a:ext cx="799076" cy="90204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The sonnet form</a:t>
            </a:r>
          </a:p>
        </p:txBody>
      </p:sp>
      <p:sp>
        <p:nvSpPr>
          <p:cNvPr id="23" name="Rectangle 22">
            <a:extLst>
              <a:ext uri="{FF2B5EF4-FFF2-40B4-BE49-F238E27FC236}">
                <a16:creationId xmlns:a16="http://schemas.microsoft.com/office/drawing/2014/main" id="{8DD57C10-138C-534C-A253-9B1F0922851C}"/>
              </a:ext>
            </a:extLst>
          </p:cNvPr>
          <p:cNvSpPr/>
          <p:nvPr/>
        </p:nvSpPr>
        <p:spPr>
          <a:xfrm>
            <a:off x="6870627" y="2558001"/>
            <a:ext cx="1787611" cy="90204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Religion &amp; superstition</a:t>
            </a:r>
          </a:p>
        </p:txBody>
      </p:sp>
      <p:sp>
        <p:nvSpPr>
          <p:cNvPr id="24" name="Rectangle 23">
            <a:extLst>
              <a:ext uri="{FF2B5EF4-FFF2-40B4-BE49-F238E27FC236}">
                <a16:creationId xmlns:a16="http://schemas.microsoft.com/office/drawing/2014/main" id="{1F264E6B-A1CA-D540-A51D-4084845D8D58}"/>
              </a:ext>
            </a:extLst>
          </p:cNvPr>
          <p:cNvSpPr/>
          <p:nvPr/>
        </p:nvSpPr>
        <p:spPr>
          <a:xfrm>
            <a:off x="4892917" y="3606121"/>
            <a:ext cx="799077" cy="90204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Religion &amp; superstition</a:t>
            </a:r>
          </a:p>
        </p:txBody>
      </p:sp>
      <p:sp>
        <p:nvSpPr>
          <p:cNvPr id="25" name="Rectangle 24">
            <a:extLst>
              <a:ext uri="{FF2B5EF4-FFF2-40B4-BE49-F238E27FC236}">
                <a16:creationId xmlns:a16="http://schemas.microsoft.com/office/drawing/2014/main" id="{6F291F27-5F13-5544-8357-9EB55F92277A}"/>
              </a:ext>
            </a:extLst>
          </p:cNvPr>
          <p:cNvSpPr/>
          <p:nvPr/>
        </p:nvSpPr>
        <p:spPr>
          <a:xfrm>
            <a:off x="5774364" y="3606121"/>
            <a:ext cx="1754660" cy="90204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COMEDY</a:t>
            </a:r>
          </a:p>
        </p:txBody>
      </p:sp>
      <p:sp>
        <p:nvSpPr>
          <p:cNvPr id="26" name="Rectangle 25">
            <a:extLst>
              <a:ext uri="{FF2B5EF4-FFF2-40B4-BE49-F238E27FC236}">
                <a16:creationId xmlns:a16="http://schemas.microsoft.com/office/drawing/2014/main" id="{232D099E-07E5-F147-9F9B-3F49525C0FF6}"/>
              </a:ext>
            </a:extLst>
          </p:cNvPr>
          <p:cNvSpPr/>
          <p:nvPr/>
        </p:nvSpPr>
        <p:spPr>
          <a:xfrm>
            <a:off x="7603170" y="3597979"/>
            <a:ext cx="1829588" cy="90204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Story of the novel</a:t>
            </a:r>
          </a:p>
        </p:txBody>
      </p:sp>
      <p:sp>
        <p:nvSpPr>
          <p:cNvPr id="27" name="Rectangle 26">
            <a:extLst>
              <a:ext uri="{FF2B5EF4-FFF2-40B4-BE49-F238E27FC236}">
                <a16:creationId xmlns:a16="http://schemas.microsoft.com/office/drawing/2014/main" id="{AC969DB4-E7F1-8B49-9B34-0E32E45AC461}"/>
              </a:ext>
            </a:extLst>
          </p:cNvPr>
          <p:cNvSpPr/>
          <p:nvPr/>
        </p:nvSpPr>
        <p:spPr>
          <a:xfrm>
            <a:off x="1351273" y="4636867"/>
            <a:ext cx="799075" cy="90204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Ancient origins</a:t>
            </a:r>
          </a:p>
        </p:txBody>
      </p:sp>
      <p:sp>
        <p:nvSpPr>
          <p:cNvPr id="28" name="Rectangle 27">
            <a:extLst>
              <a:ext uri="{FF2B5EF4-FFF2-40B4-BE49-F238E27FC236}">
                <a16:creationId xmlns:a16="http://schemas.microsoft.com/office/drawing/2014/main" id="{4717A52B-3C5A-C548-814B-903B83601D38}"/>
              </a:ext>
            </a:extLst>
          </p:cNvPr>
          <p:cNvSpPr/>
          <p:nvPr/>
        </p:nvSpPr>
        <p:spPr>
          <a:xfrm>
            <a:off x="2240333" y="4622002"/>
            <a:ext cx="799075" cy="9020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Art of Rhetoric</a:t>
            </a:r>
          </a:p>
        </p:txBody>
      </p:sp>
      <p:sp>
        <p:nvSpPr>
          <p:cNvPr id="29" name="Rectangle 28">
            <a:extLst>
              <a:ext uri="{FF2B5EF4-FFF2-40B4-BE49-F238E27FC236}">
                <a16:creationId xmlns:a16="http://schemas.microsoft.com/office/drawing/2014/main" id="{24507807-EFB0-9F4F-BE1E-BBB057D07AAF}"/>
              </a:ext>
            </a:extLst>
          </p:cNvPr>
          <p:cNvSpPr/>
          <p:nvPr/>
        </p:nvSpPr>
        <p:spPr>
          <a:xfrm>
            <a:off x="3130019" y="4622002"/>
            <a:ext cx="799075" cy="9020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Romance</a:t>
            </a:r>
          </a:p>
        </p:txBody>
      </p:sp>
      <p:sp>
        <p:nvSpPr>
          <p:cNvPr id="30" name="Rectangle 29">
            <a:extLst>
              <a:ext uri="{FF2B5EF4-FFF2-40B4-BE49-F238E27FC236}">
                <a16:creationId xmlns:a16="http://schemas.microsoft.com/office/drawing/2014/main" id="{42395BC2-CE78-764D-87EC-5DD85F9C5594}"/>
              </a:ext>
            </a:extLst>
          </p:cNvPr>
          <p:cNvSpPr/>
          <p:nvPr/>
        </p:nvSpPr>
        <p:spPr>
          <a:xfrm>
            <a:off x="3999112" y="4622002"/>
            <a:ext cx="799076" cy="90204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The sonnet form</a:t>
            </a:r>
          </a:p>
        </p:txBody>
      </p:sp>
      <p:sp>
        <p:nvSpPr>
          <p:cNvPr id="31" name="Rectangle 30">
            <a:extLst>
              <a:ext uri="{FF2B5EF4-FFF2-40B4-BE49-F238E27FC236}">
                <a16:creationId xmlns:a16="http://schemas.microsoft.com/office/drawing/2014/main" id="{C36C3051-6081-CB4B-974B-4C3E5E5DB917}"/>
              </a:ext>
            </a:extLst>
          </p:cNvPr>
          <p:cNvSpPr/>
          <p:nvPr/>
        </p:nvSpPr>
        <p:spPr>
          <a:xfrm>
            <a:off x="4892917" y="4622002"/>
            <a:ext cx="799077" cy="90204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Religion &amp; superstition</a:t>
            </a:r>
          </a:p>
        </p:txBody>
      </p:sp>
      <p:sp>
        <p:nvSpPr>
          <p:cNvPr id="32" name="Rectangle 31">
            <a:extLst>
              <a:ext uri="{FF2B5EF4-FFF2-40B4-BE49-F238E27FC236}">
                <a16:creationId xmlns:a16="http://schemas.microsoft.com/office/drawing/2014/main" id="{F0A8E408-DAE5-6E49-835B-E3A6B374738A}"/>
              </a:ext>
            </a:extLst>
          </p:cNvPr>
          <p:cNvSpPr/>
          <p:nvPr/>
        </p:nvSpPr>
        <p:spPr>
          <a:xfrm>
            <a:off x="5774364" y="4622002"/>
            <a:ext cx="836145" cy="90204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COMEDY</a:t>
            </a:r>
          </a:p>
        </p:txBody>
      </p:sp>
      <p:sp>
        <p:nvSpPr>
          <p:cNvPr id="33" name="Rectangle 32">
            <a:extLst>
              <a:ext uri="{FF2B5EF4-FFF2-40B4-BE49-F238E27FC236}">
                <a16:creationId xmlns:a16="http://schemas.microsoft.com/office/drawing/2014/main" id="{D375212B-0FC4-E344-82F6-34D178975414}"/>
              </a:ext>
            </a:extLst>
          </p:cNvPr>
          <p:cNvSpPr/>
          <p:nvPr/>
        </p:nvSpPr>
        <p:spPr>
          <a:xfrm>
            <a:off x="6692879" y="4609646"/>
            <a:ext cx="836145" cy="90204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Story of the novel</a:t>
            </a:r>
          </a:p>
        </p:txBody>
      </p:sp>
      <p:sp>
        <p:nvSpPr>
          <p:cNvPr id="34" name="Rectangle 33">
            <a:extLst>
              <a:ext uri="{FF2B5EF4-FFF2-40B4-BE49-F238E27FC236}">
                <a16:creationId xmlns:a16="http://schemas.microsoft.com/office/drawing/2014/main" id="{83D98356-4E95-6B4D-AD02-C1CBED81789D}"/>
              </a:ext>
            </a:extLst>
          </p:cNvPr>
          <p:cNvSpPr/>
          <p:nvPr/>
        </p:nvSpPr>
        <p:spPr>
          <a:xfrm>
            <a:off x="7603170" y="4607583"/>
            <a:ext cx="1421029" cy="90204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Gothic</a:t>
            </a:r>
          </a:p>
        </p:txBody>
      </p:sp>
      <p:sp>
        <p:nvSpPr>
          <p:cNvPr id="35" name="Rectangle 34">
            <a:extLst>
              <a:ext uri="{FF2B5EF4-FFF2-40B4-BE49-F238E27FC236}">
                <a16:creationId xmlns:a16="http://schemas.microsoft.com/office/drawing/2014/main" id="{8BE280B0-FDD4-0C45-9CF7-E28F3FA29FF8}"/>
              </a:ext>
            </a:extLst>
          </p:cNvPr>
          <p:cNvSpPr/>
          <p:nvPr/>
        </p:nvSpPr>
        <p:spPr>
          <a:xfrm>
            <a:off x="1351274" y="5702643"/>
            <a:ext cx="582458" cy="87320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Ancient origins</a:t>
            </a:r>
          </a:p>
        </p:txBody>
      </p:sp>
      <p:sp>
        <p:nvSpPr>
          <p:cNvPr id="36" name="Rectangle 35">
            <a:extLst>
              <a:ext uri="{FF2B5EF4-FFF2-40B4-BE49-F238E27FC236}">
                <a16:creationId xmlns:a16="http://schemas.microsoft.com/office/drawing/2014/main" id="{06C1C20A-7624-F04C-BA0E-2CD915C4995C}"/>
              </a:ext>
            </a:extLst>
          </p:cNvPr>
          <p:cNvSpPr/>
          <p:nvPr/>
        </p:nvSpPr>
        <p:spPr>
          <a:xfrm>
            <a:off x="2047366" y="5684121"/>
            <a:ext cx="551940" cy="9020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Art of </a:t>
            </a:r>
            <a:r>
              <a:rPr lang="en-US" sz="800" dirty="0"/>
              <a:t>Rhetoric</a:t>
            </a:r>
          </a:p>
        </p:txBody>
      </p:sp>
      <p:sp>
        <p:nvSpPr>
          <p:cNvPr id="37" name="Rectangle 36">
            <a:extLst>
              <a:ext uri="{FF2B5EF4-FFF2-40B4-BE49-F238E27FC236}">
                <a16:creationId xmlns:a16="http://schemas.microsoft.com/office/drawing/2014/main" id="{1B9FA9B5-FC88-8045-8169-17106271160C}"/>
              </a:ext>
            </a:extLst>
          </p:cNvPr>
          <p:cNvSpPr/>
          <p:nvPr/>
        </p:nvSpPr>
        <p:spPr>
          <a:xfrm>
            <a:off x="2694137" y="5684121"/>
            <a:ext cx="548443" cy="9020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Romance</a:t>
            </a:r>
          </a:p>
        </p:txBody>
      </p:sp>
      <p:sp>
        <p:nvSpPr>
          <p:cNvPr id="38" name="Rectangle 37">
            <a:extLst>
              <a:ext uri="{FF2B5EF4-FFF2-40B4-BE49-F238E27FC236}">
                <a16:creationId xmlns:a16="http://schemas.microsoft.com/office/drawing/2014/main" id="{1BE83239-0D49-394D-B549-7CA78F8DC194}"/>
              </a:ext>
            </a:extLst>
          </p:cNvPr>
          <p:cNvSpPr/>
          <p:nvPr/>
        </p:nvSpPr>
        <p:spPr>
          <a:xfrm>
            <a:off x="3334230" y="5669699"/>
            <a:ext cx="566026" cy="90204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The sonnet form</a:t>
            </a:r>
          </a:p>
        </p:txBody>
      </p:sp>
      <p:sp>
        <p:nvSpPr>
          <p:cNvPr id="39" name="Rectangle 38">
            <a:extLst>
              <a:ext uri="{FF2B5EF4-FFF2-40B4-BE49-F238E27FC236}">
                <a16:creationId xmlns:a16="http://schemas.microsoft.com/office/drawing/2014/main" id="{D6BB236A-0596-2440-8BD5-214187008240}"/>
              </a:ext>
            </a:extLst>
          </p:cNvPr>
          <p:cNvSpPr/>
          <p:nvPr/>
        </p:nvSpPr>
        <p:spPr>
          <a:xfrm>
            <a:off x="4008373" y="5669698"/>
            <a:ext cx="626808" cy="90204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Religion &amp; superstition</a:t>
            </a:r>
          </a:p>
        </p:txBody>
      </p:sp>
      <p:sp>
        <p:nvSpPr>
          <p:cNvPr id="40" name="Rectangle 39">
            <a:extLst>
              <a:ext uri="{FF2B5EF4-FFF2-40B4-BE49-F238E27FC236}">
                <a16:creationId xmlns:a16="http://schemas.microsoft.com/office/drawing/2014/main" id="{05313BAD-BA68-7E4A-933A-734CC19E7433}"/>
              </a:ext>
            </a:extLst>
          </p:cNvPr>
          <p:cNvSpPr/>
          <p:nvPr/>
        </p:nvSpPr>
        <p:spPr>
          <a:xfrm>
            <a:off x="4743298" y="5669697"/>
            <a:ext cx="574143" cy="90204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COMEDY</a:t>
            </a:r>
          </a:p>
        </p:txBody>
      </p:sp>
      <p:sp>
        <p:nvSpPr>
          <p:cNvPr id="41" name="Rectangle 40">
            <a:extLst>
              <a:ext uri="{FF2B5EF4-FFF2-40B4-BE49-F238E27FC236}">
                <a16:creationId xmlns:a16="http://schemas.microsoft.com/office/drawing/2014/main" id="{2D686CC6-6458-274C-8938-147CBA4F1175}"/>
              </a:ext>
            </a:extLst>
          </p:cNvPr>
          <p:cNvSpPr/>
          <p:nvPr/>
        </p:nvSpPr>
        <p:spPr>
          <a:xfrm>
            <a:off x="5402657" y="5657763"/>
            <a:ext cx="649709" cy="90204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Story of the novel</a:t>
            </a:r>
          </a:p>
        </p:txBody>
      </p:sp>
      <p:sp>
        <p:nvSpPr>
          <p:cNvPr id="42" name="Rectangle 41">
            <a:extLst>
              <a:ext uri="{FF2B5EF4-FFF2-40B4-BE49-F238E27FC236}">
                <a16:creationId xmlns:a16="http://schemas.microsoft.com/office/drawing/2014/main" id="{96D73BFB-C6A8-4044-ACEC-A0170C5AC774}"/>
              </a:ext>
            </a:extLst>
          </p:cNvPr>
          <p:cNvSpPr/>
          <p:nvPr/>
        </p:nvSpPr>
        <p:spPr>
          <a:xfrm>
            <a:off x="6151286" y="5647560"/>
            <a:ext cx="641081" cy="90204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The Gothic</a:t>
            </a:r>
          </a:p>
        </p:txBody>
      </p:sp>
      <p:sp>
        <p:nvSpPr>
          <p:cNvPr id="43" name="Rectangle 42">
            <a:extLst>
              <a:ext uri="{FF2B5EF4-FFF2-40B4-BE49-F238E27FC236}">
                <a16:creationId xmlns:a16="http://schemas.microsoft.com/office/drawing/2014/main" id="{7CA834D6-1F10-B24E-B868-7BCD22C0EB9C}"/>
              </a:ext>
            </a:extLst>
          </p:cNvPr>
          <p:cNvSpPr/>
          <p:nvPr/>
        </p:nvSpPr>
        <p:spPr>
          <a:xfrm>
            <a:off x="9098345" y="4607583"/>
            <a:ext cx="1421029" cy="90204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War writing</a:t>
            </a:r>
          </a:p>
        </p:txBody>
      </p:sp>
      <p:sp>
        <p:nvSpPr>
          <p:cNvPr id="44" name="Rectangle 43">
            <a:extLst>
              <a:ext uri="{FF2B5EF4-FFF2-40B4-BE49-F238E27FC236}">
                <a16:creationId xmlns:a16="http://schemas.microsoft.com/office/drawing/2014/main" id="{EAFF9292-D527-8F42-A6C8-E7690ABB5F3E}"/>
              </a:ext>
            </a:extLst>
          </p:cNvPr>
          <p:cNvSpPr/>
          <p:nvPr/>
        </p:nvSpPr>
        <p:spPr>
          <a:xfrm>
            <a:off x="6900857" y="5660612"/>
            <a:ext cx="655294" cy="90204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War writing</a:t>
            </a:r>
          </a:p>
        </p:txBody>
      </p:sp>
      <p:sp>
        <p:nvSpPr>
          <p:cNvPr id="45" name="Rectangle 44">
            <a:extLst>
              <a:ext uri="{FF2B5EF4-FFF2-40B4-BE49-F238E27FC236}">
                <a16:creationId xmlns:a16="http://schemas.microsoft.com/office/drawing/2014/main" id="{1555DC25-D2B3-0F45-9E05-67BAFC812834}"/>
              </a:ext>
            </a:extLst>
          </p:cNvPr>
          <p:cNvSpPr/>
          <p:nvPr/>
        </p:nvSpPr>
        <p:spPr>
          <a:xfrm>
            <a:off x="7664641" y="5647561"/>
            <a:ext cx="1474926" cy="90204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Tragedy</a:t>
            </a:r>
          </a:p>
        </p:txBody>
      </p:sp>
      <p:sp>
        <p:nvSpPr>
          <p:cNvPr id="46" name="Rectangle 45">
            <a:extLst>
              <a:ext uri="{FF2B5EF4-FFF2-40B4-BE49-F238E27FC236}">
                <a16:creationId xmlns:a16="http://schemas.microsoft.com/office/drawing/2014/main" id="{4A1A59FF-EED2-C141-B061-125AE7EBDF12}"/>
              </a:ext>
            </a:extLst>
          </p:cNvPr>
          <p:cNvSpPr/>
          <p:nvPr/>
        </p:nvSpPr>
        <p:spPr>
          <a:xfrm>
            <a:off x="9241806" y="5647560"/>
            <a:ext cx="1232598" cy="90204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Freedom</a:t>
            </a:r>
          </a:p>
        </p:txBody>
      </p:sp>
      <p:sp>
        <p:nvSpPr>
          <p:cNvPr id="47" name="Rectangle 46">
            <a:extLst>
              <a:ext uri="{FF2B5EF4-FFF2-40B4-BE49-F238E27FC236}">
                <a16:creationId xmlns:a16="http://schemas.microsoft.com/office/drawing/2014/main" id="{832BD7E3-6BA7-834F-A271-23029FE28FB1}"/>
              </a:ext>
            </a:extLst>
          </p:cNvPr>
          <p:cNvSpPr/>
          <p:nvPr/>
        </p:nvSpPr>
        <p:spPr>
          <a:xfrm>
            <a:off x="10570672" y="5647559"/>
            <a:ext cx="1341816" cy="90204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Women in Literature</a:t>
            </a:r>
          </a:p>
        </p:txBody>
      </p:sp>
      <p:sp>
        <p:nvSpPr>
          <p:cNvPr id="49" name="TextBox 48">
            <a:extLst>
              <a:ext uri="{FF2B5EF4-FFF2-40B4-BE49-F238E27FC236}">
                <a16:creationId xmlns:a16="http://schemas.microsoft.com/office/drawing/2014/main" id="{91E65712-9B0A-A747-87E5-9D1D10E669D6}"/>
              </a:ext>
            </a:extLst>
          </p:cNvPr>
          <p:cNvSpPr txBox="1"/>
          <p:nvPr/>
        </p:nvSpPr>
        <p:spPr>
          <a:xfrm>
            <a:off x="7151573" y="1382021"/>
            <a:ext cx="4760915" cy="369332"/>
          </a:xfrm>
          <a:prstGeom prst="rect">
            <a:avLst/>
          </a:prstGeom>
          <a:noFill/>
        </p:spPr>
        <p:txBody>
          <a:bodyPr wrap="square" rtlCol="0">
            <a:spAutoFit/>
          </a:bodyPr>
          <a:lstStyle/>
          <a:p>
            <a:pPr algn="r"/>
            <a:r>
              <a:rPr lang="en-US" dirty="0">
                <a:latin typeface="+mj-lt"/>
              </a:rPr>
              <a:t>Adapted from </a:t>
            </a:r>
            <a:r>
              <a:rPr lang="en-US" dirty="0">
                <a:latin typeface="+mj-lt"/>
                <a:hlinkClick r:id="rId3"/>
              </a:rPr>
              <a:t>Advantage Schools</a:t>
            </a:r>
            <a:endParaRPr lang="en-US" dirty="0">
              <a:latin typeface="+mj-lt"/>
            </a:endParaRPr>
          </a:p>
        </p:txBody>
      </p:sp>
      <p:sp>
        <p:nvSpPr>
          <p:cNvPr id="48" name="Rectangle 47">
            <a:extLst>
              <a:ext uri="{FF2B5EF4-FFF2-40B4-BE49-F238E27FC236}">
                <a16:creationId xmlns:a16="http://schemas.microsoft.com/office/drawing/2014/main" id="{FA06155C-BA5F-3742-8DFA-34E5CB8A0DD3}"/>
              </a:ext>
            </a:extLst>
          </p:cNvPr>
          <p:cNvSpPr/>
          <p:nvPr/>
        </p:nvSpPr>
        <p:spPr>
          <a:xfrm>
            <a:off x="3130020" y="457200"/>
            <a:ext cx="1762898" cy="90204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Links to legend</a:t>
            </a:r>
          </a:p>
        </p:txBody>
      </p:sp>
    </p:spTree>
    <p:extLst>
      <p:ext uri="{BB962C8B-B14F-4D97-AF65-F5344CB8AC3E}">
        <p14:creationId xmlns:p14="http://schemas.microsoft.com/office/powerpoint/2010/main" val="1360354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468A-A02A-E44D-8889-BC9592F8AC00}"/>
              </a:ext>
            </a:extLst>
          </p:cNvPr>
          <p:cNvSpPr>
            <a:spLocks noGrp="1"/>
          </p:cNvSpPr>
          <p:nvPr>
            <p:ph type="title"/>
          </p:nvPr>
        </p:nvSpPr>
        <p:spPr>
          <a:xfrm>
            <a:off x="838200" y="365125"/>
            <a:ext cx="10515600" cy="1283793"/>
          </a:xfrm>
        </p:spPr>
        <p:txBody>
          <a:bodyPr>
            <a:normAutofit fontScale="90000"/>
          </a:bodyPr>
          <a:lstStyle/>
          <a:p>
            <a:r>
              <a:rPr lang="en-GB" b="1" spc="300" dirty="0"/>
              <a:t>3. What should we do with assessment data?</a:t>
            </a:r>
          </a:p>
        </p:txBody>
      </p:sp>
      <p:sp>
        <p:nvSpPr>
          <p:cNvPr id="10" name="Content Placeholder 2">
            <a:extLst>
              <a:ext uri="{FF2B5EF4-FFF2-40B4-BE49-F238E27FC236}">
                <a16:creationId xmlns:a16="http://schemas.microsoft.com/office/drawing/2014/main" id="{43989C9B-4B91-1645-9583-8F9CC9EA19C9}"/>
              </a:ext>
            </a:extLst>
          </p:cNvPr>
          <p:cNvSpPr>
            <a:spLocks noGrp="1"/>
          </p:cNvSpPr>
          <p:nvPr>
            <p:ph idx="1"/>
          </p:nvPr>
        </p:nvSpPr>
        <p:spPr>
          <a:xfrm>
            <a:off x="838200" y="1804736"/>
            <a:ext cx="10515600" cy="4312973"/>
          </a:xfrm>
        </p:spPr>
        <p:txBody>
          <a:bodyPr>
            <a:normAutofit fontScale="92500"/>
          </a:bodyPr>
          <a:lstStyle/>
          <a:p>
            <a:pPr marL="0" indent="0">
              <a:buNone/>
            </a:pPr>
            <a:r>
              <a:rPr lang="en-GB" sz="3300" b="1" dirty="0"/>
              <a:t>The specificity problem</a:t>
            </a:r>
            <a:r>
              <a:rPr lang="en-GB" sz="3300" dirty="0"/>
              <a:t>: How specific do Curriculum Related Expectations have to be in order to be useful?</a:t>
            </a:r>
          </a:p>
          <a:p>
            <a:pPr lvl="1">
              <a:spcBef>
                <a:spcPts val="1000"/>
              </a:spcBef>
            </a:pPr>
            <a:r>
              <a:rPr lang="en-GB" sz="3300" dirty="0"/>
              <a:t>If they’re too specific we risk generating endless tick box checklists (No one wants a return to APP!)</a:t>
            </a:r>
          </a:p>
          <a:p>
            <a:pPr lvl="1">
              <a:spcBef>
                <a:spcPts val="1000"/>
              </a:spcBef>
            </a:pPr>
            <a:r>
              <a:rPr lang="en-GB" sz="3300" dirty="0"/>
              <a:t>If they’re too broad they risk becoming meaninglessly bland.</a:t>
            </a:r>
          </a:p>
          <a:p>
            <a:endParaRPr lang="en-GB" sz="3300" dirty="0"/>
          </a:p>
          <a:p>
            <a:pPr marL="0" indent="0">
              <a:buNone/>
            </a:pPr>
            <a:r>
              <a:rPr lang="en-GB" sz="3300" dirty="0">
                <a:cs typeface="Century Gothic"/>
              </a:rPr>
              <a:t>CREs need to be both very specific </a:t>
            </a:r>
            <a:r>
              <a:rPr lang="en-GB" sz="3300" i="1" dirty="0">
                <a:cs typeface="Century Gothic"/>
              </a:rPr>
              <a:t>and</a:t>
            </a:r>
            <a:r>
              <a:rPr lang="en-GB" sz="3300" dirty="0">
                <a:cs typeface="Century Gothic"/>
              </a:rPr>
              <a:t> very broad…</a:t>
            </a:r>
          </a:p>
          <a:p>
            <a:pPr marL="0" indent="0">
              <a:buNone/>
            </a:pPr>
            <a:r>
              <a:rPr lang="en-GB" sz="3300" dirty="0">
                <a:cs typeface="Century Gothic"/>
              </a:rPr>
              <a:t>…</a:t>
            </a:r>
            <a:r>
              <a:rPr lang="en-GB" sz="3300" b="1" i="1" dirty="0">
                <a:cs typeface="Century Gothic"/>
              </a:rPr>
              <a:t>depending on the audience</a:t>
            </a:r>
            <a:r>
              <a:rPr lang="en-GB" sz="3300" i="1" dirty="0">
                <a:cs typeface="Century Gothic"/>
              </a:rPr>
              <a:t>.</a:t>
            </a:r>
          </a:p>
          <a:p>
            <a:endParaRPr lang="en-US" sz="3200" dirty="0">
              <a:latin typeface="+mj-lt"/>
            </a:endParaRPr>
          </a:p>
          <a:p>
            <a:endParaRPr lang="en-US" i="1" dirty="0">
              <a:latin typeface="+mj-lt"/>
            </a:endParaRPr>
          </a:p>
        </p:txBody>
      </p:sp>
      <p:pic>
        <p:nvPicPr>
          <p:cNvPr id="8" name="Picture 7">
            <a:extLst>
              <a:ext uri="{FF2B5EF4-FFF2-40B4-BE49-F238E27FC236}">
                <a16:creationId xmlns:a16="http://schemas.microsoft.com/office/drawing/2014/main" id="{AE457598-F148-C045-8B9C-16ACD992766A}"/>
              </a:ext>
            </a:extLst>
          </p:cNvPr>
          <p:cNvPicPr>
            <a:picLocks noChangeAspect="1"/>
          </p:cNvPicPr>
          <p:nvPr/>
        </p:nvPicPr>
        <p:blipFill>
          <a:blip r:embed="rId2"/>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399437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89236" cy="1325563"/>
          </a:xfrm>
        </p:spPr>
        <p:txBody>
          <a:bodyPr>
            <a:normAutofit/>
          </a:bodyPr>
          <a:lstStyle/>
          <a:p>
            <a:r>
              <a:rPr lang="en-US" sz="4000" b="1" spc="300" dirty="0">
                <a:cs typeface="Century Gothic"/>
              </a:rPr>
              <a:t>What do students need to know?</a:t>
            </a:r>
          </a:p>
        </p:txBody>
      </p:sp>
      <p:sp>
        <p:nvSpPr>
          <p:cNvPr id="3" name="Content Placeholder 2"/>
          <p:cNvSpPr>
            <a:spLocks noGrp="1"/>
          </p:cNvSpPr>
          <p:nvPr>
            <p:ph idx="1"/>
          </p:nvPr>
        </p:nvSpPr>
        <p:spPr>
          <a:xfrm>
            <a:off x="838200" y="1600200"/>
            <a:ext cx="10515600" cy="4576763"/>
          </a:xfrm>
        </p:spPr>
        <p:txBody>
          <a:bodyPr>
            <a:normAutofit/>
          </a:bodyPr>
          <a:lstStyle/>
          <a:p>
            <a:pPr lvl="0"/>
            <a:r>
              <a:rPr lang="en-GB" sz="3200" dirty="0">
                <a:latin typeface="+mj-lt"/>
              </a:rPr>
              <a:t>Where am I? </a:t>
            </a:r>
          </a:p>
          <a:p>
            <a:pPr lvl="0"/>
            <a:endParaRPr lang="en-GB" sz="3200" dirty="0">
              <a:latin typeface="+mj-lt"/>
            </a:endParaRPr>
          </a:p>
          <a:p>
            <a:pPr lvl="0"/>
            <a:r>
              <a:rPr lang="en-GB" sz="3200" dirty="0">
                <a:latin typeface="+mj-lt"/>
              </a:rPr>
              <a:t>Where am I going? </a:t>
            </a:r>
          </a:p>
          <a:p>
            <a:pPr lvl="0"/>
            <a:endParaRPr lang="en-GB" sz="3200" dirty="0">
              <a:latin typeface="+mj-lt"/>
            </a:endParaRPr>
          </a:p>
          <a:p>
            <a:pPr lvl="0"/>
            <a:r>
              <a:rPr lang="en-GB" sz="3200" dirty="0">
                <a:latin typeface="+mj-lt"/>
              </a:rPr>
              <a:t>How am I going to get there?</a:t>
            </a:r>
          </a:p>
          <a:p>
            <a:endParaRPr lang="en-US" dirty="0"/>
          </a:p>
        </p:txBody>
      </p:sp>
      <p:pic>
        <p:nvPicPr>
          <p:cNvPr id="6" name="Picture 5">
            <a:extLst>
              <a:ext uri="{FF2B5EF4-FFF2-40B4-BE49-F238E27FC236}">
                <a16:creationId xmlns:a16="http://schemas.microsoft.com/office/drawing/2014/main" id="{BF0A648E-CE2E-194A-B143-9B16CB82080F}"/>
              </a:ext>
            </a:extLst>
          </p:cNvPr>
          <p:cNvPicPr>
            <a:picLocks noChangeAspect="1"/>
          </p:cNvPicPr>
          <p:nvPr/>
        </p:nvPicPr>
        <p:blipFill>
          <a:blip r:embed="rId3"/>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210679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89236" cy="1325563"/>
          </a:xfrm>
        </p:spPr>
        <p:txBody>
          <a:bodyPr>
            <a:normAutofit/>
          </a:bodyPr>
          <a:lstStyle/>
          <a:p>
            <a:r>
              <a:rPr lang="en-US" sz="4000" b="1" spc="300" dirty="0">
                <a:cs typeface="Century Gothic"/>
              </a:rPr>
              <a:t>What do teachers need to know?</a:t>
            </a:r>
          </a:p>
        </p:txBody>
      </p:sp>
      <p:sp>
        <p:nvSpPr>
          <p:cNvPr id="3" name="Content Placeholder 2"/>
          <p:cNvSpPr>
            <a:spLocks noGrp="1"/>
          </p:cNvSpPr>
          <p:nvPr>
            <p:ph idx="1"/>
          </p:nvPr>
        </p:nvSpPr>
        <p:spPr>
          <a:xfrm>
            <a:off x="838200" y="1600200"/>
            <a:ext cx="10515600" cy="4576763"/>
          </a:xfrm>
        </p:spPr>
        <p:txBody>
          <a:bodyPr>
            <a:normAutofit/>
          </a:bodyPr>
          <a:lstStyle/>
          <a:p>
            <a:r>
              <a:rPr lang="en-GB" sz="3200" dirty="0">
                <a:latin typeface="+mj-lt"/>
              </a:rPr>
              <a:t>Gaps to fill (individuals and class)</a:t>
            </a:r>
          </a:p>
          <a:p>
            <a:endParaRPr lang="en-GB" sz="3200" dirty="0">
              <a:latin typeface="+mj-lt"/>
            </a:endParaRPr>
          </a:p>
          <a:p>
            <a:r>
              <a:rPr lang="en-GB" sz="3200" dirty="0">
                <a:latin typeface="+mj-lt"/>
              </a:rPr>
              <a:t>next steps; effectiveness of instruction/curriculum </a:t>
            </a:r>
          </a:p>
          <a:p>
            <a:endParaRPr lang="en-GB" sz="3200" dirty="0">
              <a:latin typeface="+mj-lt"/>
            </a:endParaRPr>
          </a:p>
          <a:p>
            <a:r>
              <a:rPr lang="en-GB" sz="3200" dirty="0">
                <a:latin typeface="+mj-lt"/>
              </a:rPr>
              <a:t>Responsiveness applies at a curricular as well as instructional level.</a:t>
            </a:r>
          </a:p>
          <a:p>
            <a:endParaRPr lang="en-US" dirty="0"/>
          </a:p>
        </p:txBody>
      </p:sp>
      <p:pic>
        <p:nvPicPr>
          <p:cNvPr id="6" name="Picture 5">
            <a:extLst>
              <a:ext uri="{FF2B5EF4-FFF2-40B4-BE49-F238E27FC236}">
                <a16:creationId xmlns:a16="http://schemas.microsoft.com/office/drawing/2014/main" id="{BC16ADB5-08AE-6040-A90C-9CB5FFB1061C}"/>
              </a:ext>
            </a:extLst>
          </p:cNvPr>
          <p:cNvPicPr>
            <a:picLocks noChangeAspect="1"/>
          </p:cNvPicPr>
          <p:nvPr/>
        </p:nvPicPr>
        <p:blipFill>
          <a:blip r:embed="rId3"/>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119245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10479375" cy="1183120"/>
          </a:xfrm>
        </p:spPr>
        <p:txBody>
          <a:bodyPr>
            <a:noAutofit/>
          </a:bodyPr>
          <a:lstStyle/>
          <a:p>
            <a:r>
              <a:rPr lang="en-US" sz="4000" b="1" spc="300" dirty="0">
                <a:cs typeface="Century Gothic"/>
              </a:rPr>
              <a:t>What do </a:t>
            </a:r>
            <a:r>
              <a:rPr lang="en-GB" sz="4000" b="1" spc="300" dirty="0">
                <a:cs typeface="Century Gothic"/>
              </a:rPr>
              <a:t>c</a:t>
            </a:r>
            <a:r>
              <a:rPr lang="en-GB" sz="4000" b="1" dirty="0"/>
              <a:t>urriculum leaders </a:t>
            </a:r>
            <a:r>
              <a:rPr lang="en-US" sz="4000" b="1" spc="300" dirty="0">
                <a:cs typeface="Century Gothic"/>
              </a:rPr>
              <a:t>need to know?</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548245"/>
                <a:ext cx="10479374" cy="4628718"/>
              </a:xfrm>
            </p:spPr>
            <p:txBody>
              <a:bodyPr>
                <a:normAutofit/>
              </a:bodyPr>
              <a:lstStyle/>
              <a:p>
                <a:r>
                  <a:rPr lang="en-GB" sz="3200" dirty="0"/>
                  <a:t>Gaps – teacher gaps – investigating cause and resolving issues</a:t>
                </a:r>
              </a:p>
              <a:p>
                <a:r>
                  <a:rPr lang="en-GB" sz="3200" dirty="0"/>
                  <a:t>Is the dept doing </a:t>
                </a:r>
                <a14:m>
                  <m:oMath xmlns:m="http://schemas.openxmlformats.org/officeDocument/2006/math">
                    <m:r>
                      <a:rPr lang="en-GB" sz="3200" i="1" dirty="0">
                        <a:latin typeface="Cambria Math" panose="02040503050406030204" pitchFamily="18" charset="0"/>
                      </a:rPr>
                      <m:t>𝑥</m:t>
                    </m:r>
                  </m:oMath>
                </a14:m>
                <a:r>
                  <a:rPr lang="en-GB" sz="3200" dirty="0"/>
                  <a:t> well?</a:t>
                </a:r>
              </a:p>
              <a:p>
                <a:r>
                  <a:rPr lang="en-GB" sz="3200" dirty="0"/>
                  <a:t>How useful are summative statements of progress? </a:t>
                </a:r>
              </a:p>
              <a:p>
                <a:r>
                  <a:rPr lang="en-GB" sz="3200" dirty="0"/>
                  <a:t>How much of the curriculum has been learned? </a:t>
                </a:r>
              </a:p>
              <a:p>
                <a:r>
                  <a:rPr lang="en-GB" sz="3200" dirty="0"/>
                  <a:t>What level of detail is required? (QLA) </a:t>
                </a:r>
              </a:p>
              <a:p>
                <a:r>
                  <a:rPr lang="en-GB" sz="3200" dirty="0"/>
                  <a:t>How will this information be </a:t>
                </a:r>
                <a:r>
                  <a:rPr lang="en-GB" sz="3200" b="1" dirty="0"/>
                  <a:t>used</a:t>
                </a:r>
                <a:r>
                  <a:rPr lang="en-GB" sz="3200"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548245"/>
                <a:ext cx="10479374" cy="4628718"/>
              </a:xfrm>
              <a:blipFill>
                <a:blip r:embed="rId3"/>
                <a:stretch>
                  <a:fillRect l="-1211" t="-274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1EE8D4A7-1BEA-CD48-AD9C-B8D8EE3F371E}"/>
              </a:ext>
            </a:extLst>
          </p:cNvPr>
          <p:cNvPicPr>
            <a:picLocks noChangeAspect="1"/>
          </p:cNvPicPr>
          <p:nvPr/>
        </p:nvPicPr>
        <p:blipFill>
          <a:blip r:embed="rId4"/>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1608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59059" cy="1325563"/>
          </a:xfrm>
        </p:spPr>
        <p:txBody>
          <a:bodyPr>
            <a:normAutofit/>
          </a:bodyPr>
          <a:lstStyle/>
          <a:p>
            <a:r>
              <a:rPr lang="en-US" sz="4000" b="1" spc="300" dirty="0">
                <a:cs typeface="Century Gothic"/>
              </a:rPr>
              <a:t>What do </a:t>
            </a:r>
            <a:r>
              <a:rPr lang="en-GB" sz="4000" b="1" dirty="0"/>
              <a:t>SLT/Governors </a:t>
            </a:r>
            <a:r>
              <a:rPr lang="en-US" sz="4000" b="1" spc="300" dirty="0">
                <a:cs typeface="Century Gothic"/>
              </a:rPr>
              <a:t>need to know?</a:t>
            </a:r>
          </a:p>
        </p:txBody>
      </p:sp>
      <p:sp>
        <p:nvSpPr>
          <p:cNvPr id="3" name="Content Placeholder 2"/>
          <p:cNvSpPr>
            <a:spLocks noGrp="1"/>
          </p:cNvSpPr>
          <p:nvPr>
            <p:ph idx="1"/>
          </p:nvPr>
        </p:nvSpPr>
        <p:spPr>
          <a:xfrm>
            <a:off x="838200" y="1548245"/>
            <a:ext cx="10479374" cy="4628718"/>
          </a:xfrm>
        </p:spPr>
        <p:txBody>
          <a:bodyPr>
            <a:normAutofit/>
          </a:bodyPr>
          <a:lstStyle/>
          <a:p>
            <a:r>
              <a:rPr lang="en-GB" sz="3200" dirty="0">
                <a:latin typeface="+mj-lt"/>
              </a:rPr>
              <a:t>A summary – Which teachers need development? Is the cohort on track? </a:t>
            </a:r>
          </a:p>
          <a:p>
            <a:endParaRPr lang="en-GB" sz="3200" dirty="0">
              <a:latin typeface="+mj-lt"/>
            </a:endParaRPr>
          </a:p>
          <a:p>
            <a:r>
              <a:rPr lang="en-GB" sz="3200" dirty="0">
                <a:latin typeface="+mj-lt"/>
              </a:rPr>
              <a:t>Can (should) this information be reported with average percentages? </a:t>
            </a:r>
          </a:p>
          <a:p>
            <a:endParaRPr lang="en-GB" sz="3200" dirty="0">
              <a:latin typeface="+mj-lt"/>
            </a:endParaRPr>
          </a:p>
          <a:p>
            <a:r>
              <a:rPr lang="en-GB" sz="3200" b="1" dirty="0">
                <a:latin typeface="+mj-lt"/>
              </a:rPr>
              <a:t>NB</a:t>
            </a:r>
            <a:r>
              <a:rPr lang="en-GB" sz="3200" dirty="0">
                <a:latin typeface="+mj-lt"/>
              </a:rPr>
              <a:t> Grades are holistic and can </a:t>
            </a:r>
            <a:r>
              <a:rPr lang="en-GB" sz="3200" b="1" dirty="0">
                <a:latin typeface="+mj-lt"/>
              </a:rPr>
              <a:t>ONLY</a:t>
            </a:r>
            <a:r>
              <a:rPr lang="en-GB" sz="3200" dirty="0">
                <a:latin typeface="+mj-lt"/>
              </a:rPr>
              <a:t> be applied summatively after a course is complete.</a:t>
            </a:r>
          </a:p>
        </p:txBody>
      </p:sp>
      <p:pic>
        <p:nvPicPr>
          <p:cNvPr id="6" name="Picture 5">
            <a:extLst>
              <a:ext uri="{FF2B5EF4-FFF2-40B4-BE49-F238E27FC236}">
                <a16:creationId xmlns:a16="http://schemas.microsoft.com/office/drawing/2014/main" id="{7904DC77-61C5-2042-AE97-BAF7811C78A5}"/>
              </a:ext>
            </a:extLst>
          </p:cNvPr>
          <p:cNvPicPr>
            <a:picLocks noChangeAspect="1"/>
          </p:cNvPicPr>
          <p:nvPr/>
        </p:nvPicPr>
        <p:blipFill>
          <a:blip r:embed="rId3"/>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368537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59059" cy="1325563"/>
          </a:xfrm>
        </p:spPr>
        <p:txBody>
          <a:bodyPr>
            <a:normAutofit/>
          </a:bodyPr>
          <a:lstStyle/>
          <a:p>
            <a:r>
              <a:rPr lang="en-US" sz="4000" b="1" spc="300" dirty="0">
                <a:cs typeface="Century Gothic"/>
              </a:rPr>
              <a:t>What do </a:t>
            </a:r>
            <a:r>
              <a:rPr lang="en-GB" sz="4000" b="1" dirty="0"/>
              <a:t>parents </a:t>
            </a:r>
            <a:r>
              <a:rPr lang="en-US" sz="4000" b="1" spc="300" dirty="0">
                <a:cs typeface="Century Gothic"/>
              </a:rPr>
              <a:t>need to know?</a:t>
            </a:r>
          </a:p>
        </p:txBody>
      </p:sp>
      <p:sp>
        <p:nvSpPr>
          <p:cNvPr id="3" name="Content Placeholder 2"/>
          <p:cNvSpPr>
            <a:spLocks noGrp="1"/>
          </p:cNvSpPr>
          <p:nvPr>
            <p:ph idx="1"/>
          </p:nvPr>
        </p:nvSpPr>
        <p:spPr>
          <a:xfrm>
            <a:off x="838200" y="1548245"/>
            <a:ext cx="10479374" cy="4628718"/>
          </a:xfrm>
        </p:spPr>
        <p:txBody>
          <a:bodyPr>
            <a:normAutofit/>
          </a:bodyPr>
          <a:lstStyle/>
          <a:p>
            <a:r>
              <a:rPr lang="en-GB" sz="3200" dirty="0">
                <a:latin typeface="+mj-lt"/>
              </a:rPr>
              <a:t>How is my child performing (relative to other members of the group)?</a:t>
            </a:r>
          </a:p>
          <a:p>
            <a:endParaRPr lang="en-GB" sz="3200" dirty="0">
              <a:latin typeface="+mj-lt"/>
            </a:endParaRPr>
          </a:p>
          <a:p>
            <a:r>
              <a:rPr lang="en-GB" sz="3200" dirty="0">
                <a:latin typeface="+mj-lt"/>
              </a:rPr>
              <a:t>Are they working hard? (What, </a:t>
            </a:r>
            <a:r>
              <a:rPr lang="en-GB" sz="3200" i="1" dirty="0">
                <a:latin typeface="+mj-lt"/>
              </a:rPr>
              <a:t>specifically, </a:t>
            </a:r>
            <a:r>
              <a:rPr lang="en-GB" sz="3200" dirty="0">
                <a:latin typeface="+mj-lt"/>
              </a:rPr>
              <a:t>do they need to improve?)</a:t>
            </a:r>
          </a:p>
          <a:p>
            <a:endParaRPr lang="en-GB" sz="3200" dirty="0">
              <a:latin typeface="+mj-lt"/>
            </a:endParaRPr>
          </a:p>
          <a:p>
            <a:r>
              <a:rPr lang="en-GB" sz="3200" dirty="0">
                <a:latin typeface="+mj-lt"/>
              </a:rPr>
              <a:t>Are they happy?</a:t>
            </a:r>
          </a:p>
        </p:txBody>
      </p:sp>
      <p:pic>
        <p:nvPicPr>
          <p:cNvPr id="6" name="Picture 5">
            <a:extLst>
              <a:ext uri="{FF2B5EF4-FFF2-40B4-BE49-F238E27FC236}">
                <a16:creationId xmlns:a16="http://schemas.microsoft.com/office/drawing/2014/main" id="{E7E8B31D-5D74-6647-847E-AF14C2E71F0C}"/>
              </a:ext>
            </a:extLst>
          </p:cNvPr>
          <p:cNvPicPr>
            <a:picLocks noChangeAspect="1"/>
          </p:cNvPicPr>
          <p:nvPr/>
        </p:nvPicPr>
        <p:blipFill>
          <a:blip r:embed="rId3"/>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312480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467336" cy="1096133"/>
          </a:xfrm>
        </p:spPr>
        <p:txBody>
          <a:bodyPr>
            <a:normAutofit/>
          </a:bodyPr>
          <a:lstStyle/>
          <a:p>
            <a:r>
              <a:rPr lang="en-US" sz="4000" b="1" spc="300" dirty="0">
                <a:cs typeface="Century Gothic"/>
              </a:rPr>
              <a:t>Is there a role for numbers?</a:t>
            </a:r>
          </a:p>
        </p:txBody>
      </p:sp>
      <p:sp>
        <p:nvSpPr>
          <p:cNvPr id="3" name="Content Placeholder 2"/>
          <p:cNvSpPr>
            <a:spLocks noGrp="1"/>
          </p:cNvSpPr>
          <p:nvPr>
            <p:ph idx="1"/>
          </p:nvPr>
        </p:nvSpPr>
        <p:spPr>
          <a:xfrm>
            <a:off x="838200" y="1548245"/>
            <a:ext cx="10420350" cy="4628718"/>
          </a:xfrm>
        </p:spPr>
        <p:txBody>
          <a:bodyPr>
            <a:normAutofit/>
          </a:bodyPr>
          <a:lstStyle/>
          <a:p>
            <a:r>
              <a:rPr lang="en-GB" sz="3200" dirty="0">
                <a:latin typeface="+mj-lt"/>
              </a:rPr>
              <a:t>A student’s performance in an assessment is 64%. Is this good or bad?</a:t>
            </a:r>
          </a:p>
          <a:p>
            <a:pPr lvl="0"/>
            <a:r>
              <a:rPr lang="en-GB" sz="3200" dirty="0">
                <a:latin typeface="+mj-lt"/>
              </a:rPr>
              <a:t>The average performance in the class was 57%</a:t>
            </a:r>
          </a:p>
          <a:p>
            <a:pPr lvl="0"/>
            <a:r>
              <a:rPr lang="en-GB" sz="3200" dirty="0">
                <a:latin typeface="+mj-lt"/>
              </a:rPr>
              <a:t>The average performance in the year group was 79%</a:t>
            </a:r>
          </a:p>
          <a:p>
            <a:r>
              <a:rPr lang="en-GB" sz="3200" dirty="0">
                <a:latin typeface="+mj-lt"/>
              </a:rPr>
              <a:t>Information is meaningful if it is comparable</a:t>
            </a:r>
          </a:p>
          <a:p>
            <a:r>
              <a:rPr lang="en-GB" sz="3200" b="1" dirty="0">
                <a:latin typeface="+mj-lt"/>
              </a:rPr>
              <a:t>But</a:t>
            </a:r>
            <a:r>
              <a:rPr lang="en-GB" sz="3200" dirty="0">
                <a:latin typeface="+mj-lt"/>
              </a:rPr>
              <a:t>, a system that communicates numerical aggregates doesn’t answer Wiliam’s questions (Where am I? Where am I going? How am I going to get there?</a:t>
            </a:r>
            <a:r>
              <a:rPr lang="en-US" sz="3200" dirty="0">
                <a:latin typeface="+mj-lt"/>
              </a:rPr>
              <a:t>)</a:t>
            </a:r>
            <a:endParaRPr lang="en-GB" sz="3200" dirty="0">
              <a:latin typeface="+mj-lt"/>
            </a:endParaRPr>
          </a:p>
          <a:p>
            <a:pPr lvl="0"/>
            <a:endParaRPr lang="en-GB" sz="3200" dirty="0">
              <a:latin typeface="+mj-lt"/>
            </a:endParaRPr>
          </a:p>
          <a:p>
            <a:pPr lvl="0"/>
            <a:endParaRPr lang="en-GB" dirty="0">
              <a:latin typeface="+mj-lt"/>
            </a:endParaRPr>
          </a:p>
        </p:txBody>
      </p:sp>
      <p:pic>
        <p:nvPicPr>
          <p:cNvPr id="6" name="Picture 5">
            <a:extLst>
              <a:ext uri="{FF2B5EF4-FFF2-40B4-BE49-F238E27FC236}">
                <a16:creationId xmlns:a16="http://schemas.microsoft.com/office/drawing/2014/main" id="{765CBA9B-04EA-F442-B0C6-CF8F8C3D1827}"/>
              </a:ext>
            </a:extLst>
          </p:cNvPr>
          <p:cNvPicPr>
            <a:picLocks noChangeAspect="1"/>
          </p:cNvPicPr>
          <p:nvPr/>
        </p:nvPicPr>
        <p:blipFill>
          <a:blip r:embed="rId3"/>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298438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467336" cy="1096133"/>
          </a:xfrm>
        </p:spPr>
        <p:txBody>
          <a:bodyPr>
            <a:normAutofit/>
          </a:bodyPr>
          <a:lstStyle/>
          <a:p>
            <a:r>
              <a:rPr lang="en-US" sz="4000" b="1" spc="300" dirty="0">
                <a:cs typeface="Century Gothic"/>
              </a:rPr>
              <a:t>Where numbers go wrong</a:t>
            </a:r>
          </a:p>
        </p:txBody>
      </p:sp>
      <p:sp>
        <p:nvSpPr>
          <p:cNvPr id="3" name="Content Placeholder 2"/>
          <p:cNvSpPr>
            <a:spLocks noGrp="1"/>
          </p:cNvSpPr>
          <p:nvPr>
            <p:ph idx="1"/>
          </p:nvPr>
        </p:nvSpPr>
        <p:spPr>
          <a:xfrm>
            <a:off x="838200" y="1548245"/>
            <a:ext cx="10420350" cy="4628718"/>
          </a:xfrm>
        </p:spPr>
        <p:txBody>
          <a:bodyPr>
            <a:normAutofit fontScale="92500" lnSpcReduction="10000"/>
          </a:bodyPr>
          <a:lstStyle/>
          <a:p>
            <a:pPr lvl="0"/>
            <a:r>
              <a:rPr lang="en-GB" sz="3200" dirty="0">
                <a:latin typeface="+mj-lt"/>
              </a:rPr>
              <a:t>How do we know if one test is more difficult than another?</a:t>
            </a:r>
          </a:p>
          <a:p>
            <a:pPr lvl="0"/>
            <a:endParaRPr lang="en-GB" sz="3200" dirty="0">
              <a:latin typeface="+mj-lt"/>
            </a:endParaRPr>
          </a:p>
          <a:p>
            <a:pPr lvl="0"/>
            <a:r>
              <a:rPr lang="en-GB" sz="3200" dirty="0">
                <a:latin typeface="+mj-lt"/>
              </a:rPr>
              <a:t>What should we infer if a student gets 70% in test 1 and 30% in test 2?</a:t>
            </a:r>
          </a:p>
          <a:p>
            <a:pPr lvl="0"/>
            <a:endParaRPr lang="en-GB" sz="3200" dirty="0">
              <a:latin typeface="+mj-lt"/>
            </a:endParaRPr>
          </a:p>
          <a:p>
            <a:pPr lvl="0"/>
            <a:r>
              <a:rPr lang="en-GB" sz="3200" dirty="0">
                <a:latin typeface="+mj-lt"/>
              </a:rPr>
              <a:t>Lateral comparisons allow us to compare different students’ performance on </a:t>
            </a:r>
            <a:r>
              <a:rPr lang="en-GB" sz="3200" i="1" dirty="0">
                <a:latin typeface="+mj-lt"/>
              </a:rPr>
              <a:t>the same test</a:t>
            </a:r>
          </a:p>
          <a:p>
            <a:pPr lvl="0"/>
            <a:endParaRPr lang="en-GB" sz="3200" dirty="0">
              <a:latin typeface="+mj-lt"/>
            </a:endParaRPr>
          </a:p>
          <a:p>
            <a:pPr lvl="0"/>
            <a:r>
              <a:rPr lang="en-GB" sz="3200" dirty="0">
                <a:latin typeface="+mj-lt"/>
              </a:rPr>
              <a:t>Comparing longitudinally – across different tests – inevitably leads to false conclusions.</a:t>
            </a:r>
          </a:p>
          <a:p>
            <a:pPr lvl="0"/>
            <a:endParaRPr lang="en-GB" dirty="0">
              <a:latin typeface="+mj-lt"/>
            </a:endParaRPr>
          </a:p>
        </p:txBody>
      </p:sp>
      <p:pic>
        <p:nvPicPr>
          <p:cNvPr id="6" name="Picture 5">
            <a:extLst>
              <a:ext uri="{FF2B5EF4-FFF2-40B4-BE49-F238E27FC236}">
                <a16:creationId xmlns:a16="http://schemas.microsoft.com/office/drawing/2014/main" id="{24F2EE63-C15A-3649-8A42-727EFCAA1066}"/>
              </a:ext>
            </a:extLst>
          </p:cNvPr>
          <p:cNvPicPr>
            <a:picLocks noChangeAspect="1"/>
          </p:cNvPicPr>
          <p:nvPr/>
        </p:nvPicPr>
        <p:blipFill>
          <a:blip r:embed="rId3"/>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199531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467336" cy="1003445"/>
          </a:xfrm>
        </p:spPr>
        <p:txBody>
          <a:bodyPr>
            <a:normAutofit/>
          </a:bodyPr>
          <a:lstStyle/>
          <a:p>
            <a:r>
              <a:rPr lang="en-US" sz="4000" b="1" spc="300" dirty="0">
                <a:cs typeface="Century Gothic"/>
              </a:rPr>
              <a:t>An example: mathematics</a:t>
            </a:r>
          </a:p>
        </p:txBody>
      </p:sp>
      <p:sp>
        <p:nvSpPr>
          <p:cNvPr id="6" name="Rounded Rectangle 3">
            <a:extLst>
              <a:ext uri="{FF2B5EF4-FFF2-40B4-BE49-F238E27FC236}">
                <a16:creationId xmlns:a16="http://schemas.microsoft.com/office/drawing/2014/main" id="{7FC9E72A-B65F-419D-BC76-5F1DC225E5F4}"/>
              </a:ext>
            </a:extLst>
          </p:cNvPr>
          <p:cNvSpPr/>
          <p:nvPr/>
        </p:nvSpPr>
        <p:spPr>
          <a:xfrm>
            <a:off x="418553" y="1349176"/>
            <a:ext cx="1047637" cy="902043"/>
          </a:xfrm>
          <a:prstGeom prst="roundRect">
            <a:avLst/>
          </a:prstGeom>
          <a:solidFill>
            <a:srgbClr val="BEEB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Year 7 - test 1</a:t>
            </a:r>
          </a:p>
        </p:txBody>
      </p:sp>
      <p:sp>
        <p:nvSpPr>
          <p:cNvPr id="7" name="Rectangle 6">
            <a:extLst>
              <a:ext uri="{FF2B5EF4-FFF2-40B4-BE49-F238E27FC236}">
                <a16:creationId xmlns:a16="http://schemas.microsoft.com/office/drawing/2014/main" id="{AA98E1CF-1BAE-42FF-AAC1-3CDBF3837152}"/>
              </a:ext>
            </a:extLst>
          </p:cNvPr>
          <p:cNvSpPr/>
          <p:nvPr/>
        </p:nvSpPr>
        <p:spPr>
          <a:xfrm>
            <a:off x="1621544" y="1349176"/>
            <a:ext cx="2990335" cy="902043"/>
          </a:xfrm>
          <a:prstGeom prst="rect">
            <a:avLst/>
          </a:prstGeom>
          <a:solidFill>
            <a:srgbClr val="5ECC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NP1 – NP6</a:t>
            </a:r>
          </a:p>
        </p:txBody>
      </p:sp>
      <p:pic>
        <p:nvPicPr>
          <p:cNvPr id="8" name="Picture 7">
            <a:extLst>
              <a:ext uri="{FF2B5EF4-FFF2-40B4-BE49-F238E27FC236}">
                <a16:creationId xmlns:a16="http://schemas.microsoft.com/office/drawing/2014/main" id="{E7E1B246-3EB8-4167-812B-DAC347071645}"/>
              </a:ext>
            </a:extLst>
          </p:cNvPr>
          <p:cNvPicPr>
            <a:picLocks noChangeAspect="1"/>
          </p:cNvPicPr>
          <p:nvPr/>
        </p:nvPicPr>
        <p:blipFill>
          <a:blip r:embed="rId3"/>
          <a:stretch>
            <a:fillRect/>
          </a:stretch>
        </p:blipFill>
        <p:spPr>
          <a:xfrm>
            <a:off x="418553" y="3002271"/>
            <a:ext cx="4188898" cy="2924224"/>
          </a:xfrm>
          <a:prstGeom prst="rect">
            <a:avLst/>
          </a:prstGeom>
        </p:spPr>
      </p:pic>
      <p:sp>
        <p:nvSpPr>
          <p:cNvPr id="9" name="TextBox 8">
            <a:extLst>
              <a:ext uri="{FF2B5EF4-FFF2-40B4-BE49-F238E27FC236}">
                <a16:creationId xmlns:a16="http://schemas.microsoft.com/office/drawing/2014/main" id="{87901931-82C4-4B54-92A1-4ADDE221AB2B}"/>
              </a:ext>
            </a:extLst>
          </p:cNvPr>
          <p:cNvSpPr txBox="1"/>
          <p:nvPr/>
        </p:nvSpPr>
        <p:spPr>
          <a:xfrm>
            <a:off x="418553" y="2632939"/>
            <a:ext cx="4147613" cy="369332"/>
          </a:xfrm>
          <a:prstGeom prst="rect">
            <a:avLst/>
          </a:prstGeom>
          <a:noFill/>
        </p:spPr>
        <p:txBody>
          <a:bodyPr wrap="square" rtlCol="0">
            <a:spAutoFit/>
          </a:bodyPr>
          <a:lstStyle/>
          <a:p>
            <a:r>
              <a:rPr lang="en-GB" dirty="0"/>
              <a:t>In the curriculum documentation:</a:t>
            </a:r>
          </a:p>
        </p:txBody>
      </p:sp>
      <p:sp>
        <p:nvSpPr>
          <p:cNvPr id="10" name="TextBox 9">
            <a:extLst>
              <a:ext uri="{FF2B5EF4-FFF2-40B4-BE49-F238E27FC236}">
                <a16:creationId xmlns:a16="http://schemas.microsoft.com/office/drawing/2014/main" id="{41245909-5413-40AB-8AE5-C1B9FBD51BDC}"/>
              </a:ext>
            </a:extLst>
          </p:cNvPr>
          <p:cNvSpPr txBox="1"/>
          <p:nvPr/>
        </p:nvSpPr>
        <p:spPr>
          <a:xfrm>
            <a:off x="5040503" y="1277635"/>
            <a:ext cx="6732397" cy="4939814"/>
          </a:xfrm>
          <a:prstGeom prst="rect">
            <a:avLst/>
          </a:prstGeom>
          <a:noFill/>
        </p:spPr>
        <p:txBody>
          <a:bodyPr wrap="square" rtlCol="0">
            <a:spAutoFit/>
          </a:bodyPr>
          <a:lstStyle/>
          <a:p>
            <a:r>
              <a:rPr lang="en-GB" sz="1500" b="1" dirty="0"/>
              <a:t>Students:</a:t>
            </a:r>
          </a:p>
          <a:p>
            <a:r>
              <a:rPr lang="en-GB" sz="1500" dirty="0"/>
              <a:t>“The areas you need to practise more are rounding to significant figures and ordering decimals. We have assigned you tasks on these topics to complete by …”</a:t>
            </a:r>
          </a:p>
          <a:p>
            <a:r>
              <a:rPr lang="en-GB" sz="1500" b="1" dirty="0"/>
              <a:t>Teachers:</a:t>
            </a:r>
          </a:p>
          <a:p>
            <a:r>
              <a:rPr lang="en-GB" sz="1500" dirty="0"/>
              <a:t>“My class average was 60% and the parallel set got 72%. I can see that my group did much worse on ordering decimals, so I’ll talk to the department and see what ideas they have.”</a:t>
            </a:r>
          </a:p>
          <a:p>
            <a:r>
              <a:rPr lang="en-GB" sz="1500" b="1" dirty="0" err="1"/>
              <a:t>HoDs</a:t>
            </a:r>
            <a:r>
              <a:rPr lang="en-GB" sz="1500" b="1" dirty="0"/>
              <a:t>:</a:t>
            </a:r>
          </a:p>
          <a:p>
            <a:r>
              <a:rPr lang="en-GB" sz="1500" dirty="0"/>
              <a:t>“Across the board, rounding to significant figures wasn’t as good as it needs to be. We will revisit it soon and spend some department time on it in the meantime. Teacher C needs some support with their class as the results aren’t where they ought to be.”</a:t>
            </a:r>
          </a:p>
          <a:p>
            <a:r>
              <a:rPr lang="en-GB" sz="1500" b="1" dirty="0"/>
              <a:t>SLT/Governors:</a:t>
            </a:r>
          </a:p>
          <a:p>
            <a:r>
              <a:rPr lang="en-GB" sz="1500" dirty="0"/>
              <a:t>“Year 7 are mostly attaining well on the maths curriculum this year, so will be ready for Year 8. Teacher C’s group is a little concern. We will spend time with the </a:t>
            </a:r>
            <a:r>
              <a:rPr lang="en-GB" sz="1500" dirty="0" err="1"/>
              <a:t>HoD</a:t>
            </a:r>
            <a:r>
              <a:rPr lang="en-GB" sz="1500" dirty="0"/>
              <a:t> to check what’s happening and how we might support.”</a:t>
            </a:r>
          </a:p>
          <a:p>
            <a:r>
              <a:rPr lang="en-GB" sz="1500" b="1" dirty="0"/>
              <a:t>Parents:</a:t>
            </a:r>
          </a:p>
          <a:p>
            <a:r>
              <a:rPr lang="en-GB" sz="1500" dirty="0"/>
              <a:t>“Your child achieved 65%. The class average was 72% and the cohort average was 70%. She has spent 50% less time on Dr Frost Maths than the rest of the class. She will now be assigned tasks on rounding to significant figures and ordering decimals in order that she does not fall behind.”</a:t>
            </a:r>
          </a:p>
        </p:txBody>
      </p:sp>
      <p:pic>
        <p:nvPicPr>
          <p:cNvPr id="11" name="Picture 10">
            <a:extLst>
              <a:ext uri="{FF2B5EF4-FFF2-40B4-BE49-F238E27FC236}">
                <a16:creationId xmlns:a16="http://schemas.microsoft.com/office/drawing/2014/main" id="{C1A4B4F2-6334-C544-B487-1C8E51250AFC}"/>
              </a:ext>
            </a:extLst>
          </p:cNvPr>
          <p:cNvPicPr>
            <a:picLocks noChangeAspect="1"/>
          </p:cNvPicPr>
          <p:nvPr/>
        </p:nvPicPr>
        <p:blipFill>
          <a:blip r:embed="rId4"/>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409426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9-500x292.jpg"/>
          <p:cNvPicPr/>
          <p:nvPr/>
        </p:nvPicPr>
        <p:blipFill>
          <a:blip r:embed="rId2" cstate="print"/>
          <a:stretch>
            <a:fillRect/>
          </a:stretch>
        </p:blipFill>
        <p:spPr>
          <a:xfrm>
            <a:off x="1217144" y="1274594"/>
            <a:ext cx="9255688" cy="5405321"/>
          </a:xfrm>
          <a:prstGeom prst="rect">
            <a:avLst/>
          </a:prstGeom>
        </p:spPr>
      </p:pic>
      <p:sp>
        <p:nvSpPr>
          <p:cNvPr id="8" name="Rectangle 7">
            <a:extLst>
              <a:ext uri="{FF2B5EF4-FFF2-40B4-BE49-F238E27FC236}">
                <a16:creationId xmlns:a16="http://schemas.microsoft.com/office/drawing/2014/main" id="{DB1ADDE6-8035-497E-B133-077FDCC08A43}"/>
              </a:ext>
            </a:extLst>
          </p:cNvPr>
          <p:cNvSpPr/>
          <p:nvPr/>
        </p:nvSpPr>
        <p:spPr>
          <a:xfrm>
            <a:off x="9866290" y="5262055"/>
            <a:ext cx="2297472" cy="577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400" dirty="0">
                <a:solidFill>
                  <a:schemeClr val="accent2">
                    <a:lumMod val="75000"/>
                  </a:schemeClr>
                </a:solidFill>
                <a:hlinkClick r:id="rId3">
                  <a:extLst>
                    <a:ext uri="{A12FA001-AC4F-418D-AE19-62706E023703}">
                      <ahyp:hlinkClr xmlns:ahyp="http://schemas.microsoft.com/office/drawing/2018/hyperlinkcolor" val="tx"/>
                    </a:ext>
                  </a:extLst>
                </a:hlinkClick>
              </a:rPr>
              <a:t>Treadaway 2015</a:t>
            </a:r>
            <a:endParaRPr lang="en-GB" sz="2400" dirty="0">
              <a:solidFill>
                <a:schemeClr val="accent2">
                  <a:lumMod val="75000"/>
                </a:schemeClr>
              </a:solidFill>
            </a:endParaRPr>
          </a:p>
        </p:txBody>
      </p:sp>
      <p:sp>
        <p:nvSpPr>
          <p:cNvPr id="9" name="Title 1">
            <a:extLst>
              <a:ext uri="{FF2B5EF4-FFF2-40B4-BE49-F238E27FC236}">
                <a16:creationId xmlns:a16="http://schemas.microsoft.com/office/drawing/2014/main" id="{C02A975F-8327-4F3F-8F1C-1B039961FD43}"/>
              </a:ext>
            </a:extLst>
          </p:cNvPr>
          <p:cNvSpPr txBox="1">
            <a:spLocks/>
          </p:cNvSpPr>
          <p:nvPr/>
        </p:nvSpPr>
        <p:spPr>
          <a:xfrm>
            <a:off x="626534" y="152401"/>
            <a:ext cx="10930685" cy="1274593"/>
          </a:xfrm>
          <a:prstGeom prst="rect">
            <a:avLst/>
          </a:prstGeom>
          <a:noFill/>
          <a:ln>
            <a:noFill/>
          </a:ln>
        </p:spPr>
        <p:txBody>
          <a:bodyPr spcFirstLastPara="1" wrap="square"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Gill Sans MT" panose="020B0502020104020203" pitchFamily="34" charset="0"/>
                <a:ea typeface="Gill Sans MT" panose="020B0502020104020203" pitchFamily="3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z="3200" dirty="0">
                <a:latin typeface="Century Gothic" panose="020B0502020202020204" pitchFamily="34" charset="0"/>
              </a:rPr>
              <a:t>“More children get to the ‘right’ place in the ‘wrong’ way, than get to the ‘right’ place in the ‘right’ way.”</a:t>
            </a:r>
            <a:br>
              <a:rPr lang="en-GB" sz="3733" dirty="0"/>
            </a:br>
            <a:endParaRPr lang="en-GB" sz="3733" dirty="0"/>
          </a:p>
        </p:txBody>
      </p:sp>
      <p:pic>
        <p:nvPicPr>
          <p:cNvPr id="6" name="Picture 5">
            <a:extLst>
              <a:ext uri="{FF2B5EF4-FFF2-40B4-BE49-F238E27FC236}">
                <a16:creationId xmlns:a16="http://schemas.microsoft.com/office/drawing/2014/main" id="{4AC2C017-8E89-4C4E-A54F-C26503BC9EA8}"/>
              </a:ext>
            </a:extLst>
          </p:cNvPr>
          <p:cNvPicPr>
            <a:picLocks noChangeAspect="1"/>
          </p:cNvPicPr>
          <p:nvPr/>
        </p:nvPicPr>
        <p:blipFill>
          <a:blip r:embed="rId4"/>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403120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4198"/>
            <a:ext cx="9467336" cy="893612"/>
          </a:xfrm>
        </p:spPr>
        <p:txBody>
          <a:bodyPr>
            <a:normAutofit/>
          </a:bodyPr>
          <a:lstStyle/>
          <a:p>
            <a:r>
              <a:rPr lang="en-US" sz="4000" b="1" spc="300" dirty="0">
                <a:cs typeface="Century Gothic"/>
              </a:rPr>
              <a:t>An example: English</a:t>
            </a:r>
          </a:p>
        </p:txBody>
      </p:sp>
      <p:sp>
        <p:nvSpPr>
          <p:cNvPr id="9" name="TextBox 8">
            <a:extLst>
              <a:ext uri="{FF2B5EF4-FFF2-40B4-BE49-F238E27FC236}">
                <a16:creationId xmlns:a16="http://schemas.microsoft.com/office/drawing/2014/main" id="{87901931-82C4-4B54-92A1-4ADDE221AB2B}"/>
              </a:ext>
            </a:extLst>
          </p:cNvPr>
          <p:cNvSpPr txBox="1"/>
          <p:nvPr/>
        </p:nvSpPr>
        <p:spPr>
          <a:xfrm>
            <a:off x="162569" y="2008085"/>
            <a:ext cx="4147613" cy="369332"/>
          </a:xfrm>
          <a:prstGeom prst="rect">
            <a:avLst/>
          </a:prstGeom>
          <a:noFill/>
        </p:spPr>
        <p:txBody>
          <a:bodyPr wrap="square" rtlCol="0">
            <a:spAutoFit/>
          </a:bodyPr>
          <a:lstStyle/>
          <a:p>
            <a:r>
              <a:rPr lang="en-GB" dirty="0"/>
              <a:t>In the curriculum documentation:</a:t>
            </a:r>
          </a:p>
        </p:txBody>
      </p:sp>
      <p:sp>
        <p:nvSpPr>
          <p:cNvPr id="10" name="TextBox 9">
            <a:extLst>
              <a:ext uri="{FF2B5EF4-FFF2-40B4-BE49-F238E27FC236}">
                <a16:creationId xmlns:a16="http://schemas.microsoft.com/office/drawing/2014/main" id="{41245909-5413-40AB-8AE5-C1B9FBD51BDC}"/>
              </a:ext>
            </a:extLst>
          </p:cNvPr>
          <p:cNvSpPr txBox="1"/>
          <p:nvPr/>
        </p:nvSpPr>
        <p:spPr>
          <a:xfrm>
            <a:off x="4438097" y="1102853"/>
            <a:ext cx="7215890" cy="4708981"/>
          </a:xfrm>
          <a:prstGeom prst="rect">
            <a:avLst/>
          </a:prstGeom>
          <a:noFill/>
        </p:spPr>
        <p:txBody>
          <a:bodyPr wrap="square" rtlCol="0">
            <a:spAutoFit/>
          </a:bodyPr>
          <a:lstStyle/>
          <a:p>
            <a:r>
              <a:rPr lang="en-GB" sz="1500" b="1" dirty="0"/>
              <a:t>Students:</a:t>
            </a:r>
          </a:p>
          <a:p>
            <a:r>
              <a:rPr lang="en-GB" sz="1500" dirty="0"/>
              <a:t>“The areas you need to practise more are analysing the connections between the tenor and vehicle of metaphors and beginning thesis statements with subordinating conjunctions. We have assigned you tasks on these topics to complete by …”</a:t>
            </a:r>
          </a:p>
          <a:p>
            <a:r>
              <a:rPr lang="en-GB" sz="1500" b="1" dirty="0"/>
              <a:t>Teachers:</a:t>
            </a:r>
          </a:p>
          <a:p>
            <a:r>
              <a:rPr lang="en-GB" sz="1500" dirty="0"/>
              <a:t>“My class average was 60% and the parallel set got 72%. I can see that my group did much worse on using subordinate clauses and explaining narrative structure, so I’ll talk to the department and see what ideas they have.”</a:t>
            </a:r>
          </a:p>
          <a:p>
            <a:r>
              <a:rPr lang="en-GB" sz="1500" b="1" dirty="0" err="1"/>
              <a:t>HoDs</a:t>
            </a:r>
            <a:r>
              <a:rPr lang="en-GB" sz="1500" b="1" dirty="0"/>
              <a:t>:</a:t>
            </a:r>
          </a:p>
          <a:p>
            <a:r>
              <a:rPr lang="en-GB" sz="1500" dirty="0"/>
              <a:t>“Across the board, rounding to significant figures wasn’t as good as it needs to be. We will revisit it soon and spend some department time on it in the meantime. Teacher C needs some support with their class as the results aren’t where they ought to be.”</a:t>
            </a:r>
          </a:p>
          <a:p>
            <a:r>
              <a:rPr lang="en-GB" sz="1500" b="1" dirty="0"/>
              <a:t>SLT/Governors:</a:t>
            </a:r>
          </a:p>
          <a:p>
            <a:r>
              <a:rPr lang="en-GB" sz="1500" dirty="0"/>
              <a:t>“Year 7 are mostly attaining well on the </a:t>
            </a:r>
            <a:r>
              <a:rPr lang="en-GB" sz="1500" dirty="0" err="1"/>
              <a:t>Engl;ish</a:t>
            </a:r>
            <a:r>
              <a:rPr lang="en-GB" sz="1500" dirty="0"/>
              <a:t> curriculum this year, so will be ready for Year 8. Teacher C’s group is a little concern. We will spend time with the </a:t>
            </a:r>
            <a:r>
              <a:rPr lang="en-GB" sz="1500" dirty="0" err="1"/>
              <a:t>HoD</a:t>
            </a:r>
            <a:r>
              <a:rPr lang="en-GB" sz="1500" dirty="0"/>
              <a:t> to check what’s happening and how we might support.”</a:t>
            </a:r>
          </a:p>
          <a:p>
            <a:r>
              <a:rPr lang="en-GB" sz="1500" b="1" dirty="0"/>
              <a:t>Parents:</a:t>
            </a:r>
          </a:p>
          <a:p>
            <a:r>
              <a:rPr lang="en-GB" sz="1500" dirty="0"/>
              <a:t>“Your child achieved 65%. The class average was 72% and the cohort average was 70%. She needs to practice writing one sentence thesis statements and analysing metaphor. She has been assigned tasks on rounding to these areas in order that she does not fall behind.”</a:t>
            </a:r>
          </a:p>
        </p:txBody>
      </p:sp>
      <p:sp>
        <p:nvSpPr>
          <p:cNvPr id="11" name="Rounded Rectangle 10">
            <a:extLst>
              <a:ext uri="{FF2B5EF4-FFF2-40B4-BE49-F238E27FC236}">
                <a16:creationId xmlns:a16="http://schemas.microsoft.com/office/drawing/2014/main" id="{68591D92-BC66-A448-A643-57644B1CA0F1}"/>
              </a:ext>
            </a:extLst>
          </p:cNvPr>
          <p:cNvSpPr/>
          <p:nvPr/>
        </p:nvSpPr>
        <p:spPr>
          <a:xfrm>
            <a:off x="235721" y="1027810"/>
            <a:ext cx="1047637" cy="9020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Year 7 - test 1</a:t>
            </a:r>
          </a:p>
        </p:txBody>
      </p:sp>
      <p:sp>
        <p:nvSpPr>
          <p:cNvPr id="12" name="Rectangle 11">
            <a:extLst>
              <a:ext uri="{FF2B5EF4-FFF2-40B4-BE49-F238E27FC236}">
                <a16:creationId xmlns:a16="http://schemas.microsoft.com/office/drawing/2014/main" id="{DCD01C87-5557-6F40-AFC4-2327D8843F0A}"/>
              </a:ext>
            </a:extLst>
          </p:cNvPr>
          <p:cNvSpPr/>
          <p:nvPr/>
        </p:nvSpPr>
        <p:spPr>
          <a:xfrm>
            <a:off x="1365560" y="1027810"/>
            <a:ext cx="2990335" cy="90204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Ancient origins &amp; Links to legend</a:t>
            </a:r>
          </a:p>
        </p:txBody>
      </p:sp>
      <p:pic>
        <p:nvPicPr>
          <p:cNvPr id="14" name="Picture 13">
            <a:extLst>
              <a:ext uri="{FF2B5EF4-FFF2-40B4-BE49-F238E27FC236}">
                <a16:creationId xmlns:a16="http://schemas.microsoft.com/office/drawing/2014/main" id="{23EE857C-3E45-344D-BE81-0EA32516F028}"/>
              </a:ext>
            </a:extLst>
          </p:cNvPr>
          <p:cNvPicPr>
            <a:picLocks noChangeAspect="1"/>
          </p:cNvPicPr>
          <p:nvPr/>
        </p:nvPicPr>
        <p:blipFill>
          <a:blip r:embed="rId3"/>
          <a:stretch>
            <a:fillRect/>
          </a:stretch>
        </p:blipFill>
        <p:spPr>
          <a:xfrm>
            <a:off x="686387" y="2402276"/>
            <a:ext cx="2349500" cy="4254500"/>
          </a:xfrm>
          <a:prstGeom prst="rect">
            <a:avLst/>
          </a:prstGeom>
        </p:spPr>
      </p:pic>
      <p:pic>
        <p:nvPicPr>
          <p:cNvPr id="13" name="Picture 12">
            <a:extLst>
              <a:ext uri="{FF2B5EF4-FFF2-40B4-BE49-F238E27FC236}">
                <a16:creationId xmlns:a16="http://schemas.microsoft.com/office/drawing/2014/main" id="{97476B08-3BAC-3842-AFE3-AD871D1422F8}"/>
              </a:ext>
            </a:extLst>
          </p:cNvPr>
          <p:cNvPicPr>
            <a:picLocks noChangeAspect="1"/>
          </p:cNvPicPr>
          <p:nvPr/>
        </p:nvPicPr>
        <p:blipFill>
          <a:blip r:embed="rId4"/>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628668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64" y="6117710"/>
            <a:ext cx="9349945" cy="740290"/>
          </a:xfrm>
        </p:spPr>
        <p:txBody>
          <a:bodyPr>
            <a:normAutofit/>
          </a:bodyPr>
          <a:lstStyle/>
          <a:p>
            <a:r>
              <a:rPr lang="en-US" sz="2400" b="1" spc="300" dirty="0">
                <a:cs typeface="Century Gothic"/>
              </a:rPr>
              <a:t>Ormiston Park Academy</a:t>
            </a:r>
            <a:endParaRPr lang="en-US" sz="2400" b="1" spc="300" dirty="0"/>
          </a:p>
        </p:txBody>
      </p:sp>
      <p:pic>
        <p:nvPicPr>
          <p:cNvPr id="8" name="Picture 7">
            <a:extLst>
              <a:ext uri="{FF2B5EF4-FFF2-40B4-BE49-F238E27FC236}">
                <a16:creationId xmlns:a16="http://schemas.microsoft.com/office/drawing/2014/main" id="{6C3606A9-3A0C-2049-AFF3-9F99DE6442C2}"/>
              </a:ext>
            </a:extLst>
          </p:cNvPr>
          <p:cNvPicPr>
            <a:picLocks noChangeAspect="1"/>
          </p:cNvPicPr>
          <p:nvPr/>
        </p:nvPicPr>
        <p:blipFill>
          <a:blip r:embed="rId2"/>
          <a:stretch>
            <a:fillRect/>
          </a:stretch>
        </p:blipFill>
        <p:spPr>
          <a:xfrm>
            <a:off x="2019953" y="1534746"/>
            <a:ext cx="7823756" cy="4738906"/>
          </a:xfrm>
          <a:prstGeom prst="rect">
            <a:avLst/>
          </a:prstGeom>
        </p:spPr>
      </p:pic>
      <p:pic>
        <p:nvPicPr>
          <p:cNvPr id="9" name="Picture 8">
            <a:extLst>
              <a:ext uri="{FF2B5EF4-FFF2-40B4-BE49-F238E27FC236}">
                <a16:creationId xmlns:a16="http://schemas.microsoft.com/office/drawing/2014/main" id="{422AAF69-1AB7-6949-A008-3E7206FED16A}"/>
              </a:ext>
            </a:extLst>
          </p:cNvPr>
          <p:cNvPicPr>
            <a:picLocks noChangeAspect="1"/>
          </p:cNvPicPr>
          <p:nvPr/>
        </p:nvPicPr>
        <p:blipFill>
          <a:blip r:embed="rId3"/>
          <a:stretch>
            <a:fillRect/>
          </a:stretch>
        </p:blipFill>
        <p:spPr>
          <a:xfrm>
            <a:off x="10110479" y="6117710"/>
            <a:ext cx="2081521" cy="740290"/>
          </a:xfrm>
          <a:prstGeom prst="rect">
            <a:avLst/>
          </a:prstGeom>
        </p:spPr>
      </p:pic>
      <p:sp>
        <p:nvSpPr>
          <p:cNvPr id="13" name="Title 1">
            <a:extLst>
              <a:ext uri="{FF2B5EF4-FFF2-40B4-BE49-F238E27FC236}">
                <a16:creationId xmlns:a16="http://schemas.microsoft.com/office/drawing/2014/main" id="{C6AB6167-C780-654B-95C6-D933DD2FCE29}"/>
              </a:ext>
            </a:extLst>
          </p:cNvPr>
          <p:cNvSpPr txBox="1">
            <a:spLocks/>
          </p:cNvSpPr>
          <p:nvPr/>
        </p:nvSpPr>
        <p:spPr>
          <a:xfrm>
            <a:off x="493764" y="468907"/>
            <a:ext cx="11286067" cy="9629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300" dirty="0">
                <a:cs typeface="Century Gothic"/>
              </a:rPr>
              <a:t>In practice: Specifying ‘core’ knowledge</a:t>
            </a:r>
            <a:endParaRPr lang="en-US" b="1" spc="300" dirty="0"/>
          </a:p>
        </p:txBody>
      </p:sp>
    </p:spTree>
    <p:extLst>
      <p:ext uri="{BB962C8B-B14F-4D97-AF65-F5344CB8AC3E}">
        <p14:creationId xmlns:p14="http://schemas.microsoft.com/office/powerpoint/2010/main" val="469596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687" y="34983"/>
            <a:ext cx="11655074" cy="1325563"/>
          </a:xfrm>
        </p:spPr>
        <p:txBody>
          <a:bodyPr/>
          <a:lstStyle/>
          <a:p>
            <a:r>
              <a:rPr lang="en-US" b="1" spc="300" dirty="0">
                <a:cs typeface="Century Gothic"/>
              </a:rPr>
              <a:t>Live tracking and reporting of progress</a:t>
            </a:r>
            <a:endParaRPr lang="en-US" b="1" spc="300" dirty="0"/>
          </a:p>
        </p:txBody>
      </p:sp>
      <p:graphicFrame>
        <p:nvGraphicFramePr>
          <p:cNvPr id="9" name="Table 8">
            <a:extLst>
              <a:ext uri="{FF2B5EF4-FFF2-40B4-BE49-F238E27FC236}">
                <a16:creationId xmlns:a16="http://schemas.microsoft.com/office/drawing/2014/main" id="{7372F247-2FF0-0F4A-85DA-7DCBB2347AEE}"/>
              </a:ext>
            </a:extLst>
          </p:cNvPr>
          <p:cNvGraphicFramePr>
            <a:graphicFrameLocks noGrp="1"/>
          </p:cNvGraphicFramePr>
          <p:nvPr>
            <p:extLst>
              <p:ext uri="{D42A27DB-BD31-4B8C-83A1-F6EECF244321}">
                <p14:modId xmlns:p14="http://schemas.microsoft.com/office/powerpoint/2010/main" val="689963906"/>
              </p:ext>
            </p:extLst>
          </p:nvPr>
        </p:nvGraphicFramePr>
        <p:xfrm>
          <a:off x="0" y="1055078"/>
          <a:ext cx="5720862" cy="1732313"/>
        </p:xfrm>
        <a:graphic>
          <a:graphicData uri="http://schemas.openxmlformats.org/drawingml/2006/table">
            <a:tbl>
              <a:tblPr/>
              <a:tblGrid>
                <a:gridCol w="440510">
                  <a:extLst>
                    <a:ext uri="{9D8B030D-6E8A-4147-A177-3AD203B41FA5}">
                      <a16:colId xmlns:a16="http://schemas.microsoft.com/office/drawing/2014/main" val="4284058433"/>
                    </a:ext>
                  </a:extLst>
                </a:gridCol>
                <a:gridCol w="299431">
                  <a:extLst>
                    <a:ext uri="{9D8B030D-6E8A-4147-A177-3AD203B41FA5}">
                      <a16:colId xmlns:a16="http://schemas.microsoft.com/office/drawing/2014/main" val="876308009"/>
                    </a:ext>
                  </a:extLst>
                </a:gridCol>
                <a:gridCol w="299431">
                  <a:extLst>
                    <a:ext uri="{9D8B030D-6E8A-4147-A177-3AD203B41FA5}">
                      <a16:colId xmlns:a16="http://schemas.microsoft.com/office/drawing/2014/main" val="823601688"/>
                    </a:ext>
                  </a:extLst>
                </a:gridCol>
                <a:gridCol w="1289857">
                  <a:extLst>
                    <a:ext uri="{9D8B030D-6E8A-4147-A177-3AD203B41FA5}">
                      <a16:colId xmlns:a16="http://schemas.microsoft.com/office/drawing/2014/main" val="180847717"/>
                    </a:ext>
                  </a:extLst>
                </a:gridCol>
                <a:gridCol w="391564">
                  <a:extLst>
                    <a:ext uri="{9D8B030D-6E8A-4147-A177-3AD203B41FA5}">
                      <a16:colId xmlns:a16="http://schemas.microsoft.com/office/drawing/2014/main" val="2385379616"/>
                    </a:ext>
                  </a:extLst>
                </a:gridCol>
                <a:gridCol w="509608">
                  <a:extLst>
                    <a:ext uri="{9D8B030D-6E8A-4147-A177-3AD203B41FA5}">
                      <a16:colId xmlns:a16="http://schemas.microsoft.com/office/drawing/2014/main" val="2004321154"/>
                    </a:ext>
                  </a:extLst>
                </a:gridCol>
                <a:gridCol w="495213">
                  <a:extLst>
                    <a:ext uri="{9D8B030D-6E8A-4147-A177-3AD203B41FA5}">
                      <a16:colId xmlns:a16="http://schemas.microsoft.com/office/drawing/2014/main" val="847910723"/>
                    </a:ext>
                  </a:extLst>
                </a:gridCol>
                <a:gridCol w="518246">
                  <a:extLst>
                    <a:ext uri="{9D8B030D-6E8A-4147-A177-3AD203B41FA5}">
                      <a16:colId xmlns:a16="http://schemas.microsoft.com/office/drawing/2014/main" val="2365169334"/>
                    </a:ext>
                  </a:extLst>
                </a:gridCol>
                <a:gridCol w="518246">
                  <a:extLst>
                    <a:ext uri="{9D8B030D-6E8A-4147-A177-3AD203B41FA5}">
                      <a16:colId xmlns:a16="http://schemas.microsoft.com/office/drawing/2014/main" val="2468855862"/>
                    </a:ext>
                  </a:extLst>
                </a:gridCol>
                <a:gridCol w="518246">
                  <a:extLst>
                    <a:ext uri="{9D8B030D-6E8A-4147-A177-3AD203B41FA5}">
                      <a16:colId xmlns:a16="http://schemas.microsoft.com/office/drawing/2014/main" val="1083321495"/>
                    </a:ext>
                  </a:extLst>
                </a:gridCol>
                <a:gridCol w="440510">
                  <a:extLst>
                    <a:ext uri="{9D8B030D-6E8A-4147-A177-3AD203B41FA5}">
                      <a16:colId xmlns:a16="http://schemas.microsoft.com/office/drawing/2014/main" val="491698802"/>
                    </a:ext>
                  </a:extLst>
                </a:gridCol>
              </a:tblGrid>
              <a:tr h="597502">
                <a:tc gridSpan="11">
                  <a:txBody>
                    <a:bodyPr/>
                    <a:lstStyle/>
                    <a:p>
                      <a:pPr algn="ctr" fontAlgn="b"/>
                      <a:r>
                        <a:rPr lang="en-US" sz="2000" b="1" i="0" u="none" strike="noStrike" dirty="0">
                          <a:solidFill>
                            <a:srgbClr val="FFC000"/>
                          </a:solidFill>
                          <a:effectLst/>
                          <a:latin typeface="Calibri" panose="020F0502020204030204" pitchFamily="34" charset="0"/>
                        </a:rPr>
                        <a:t>OPA</a:t>
                      </a:r>
                      <a:r>
                        <a:rPr lang="en-US" sz="2000" b="0" i="0" u="none" strike="noStrike" dirty="0">
                          <a:solidFill>
                            <a:srgbClr val="FFFFFF"/>
                          </a:solidFill>
                          <a:effectLst/>
                          <a:latin typeface="Calibri" panose="020F0502020204030204" pitchFamily="34" charset="0"/>
                        </a:rPr>
                        <a:t> - </a:t>
                      </a:r>
                      <a:r>
                        <a:rPr lang="en-US" sz="2000" b="1" i="0" u="none" strike="noStrike" dirty="0">
                          <a:solidFill>
                            <a:srgbClr val="FFFFFF"/>
                          </a:solidFill>
                          <a:effectLst/>
                          <a:latin typeface="Calibri" panose="020F0502020204030204" pitchFamily="34" charset="0"/>
                        </a:rPr>
                        <a:t>LIVE PROGRESS TRACKER                 Year 10</a:t>
                      </a:r>
                      <a:r>
                        <a:rPr lang="en-US" sz="2000" b="0" i="0" u="none" strike="noStrike" dirty="0">
                          <a:solidFill>
                            <a:srgbClr val="FFFFFF"/>
                          </a:solidFill>
                          <a:effectLst/>
                          <a:latin typeface="Calibri" panose="020F0502020204030204" pitchFamily="34" charset="0"/>
                        </a:rPr>
                        <a:t> </a:t>
                      </a:r>
                      <a:r>
                        <a:rPr lang="en-US" sz="2000" b="1" i="0" u="none" strike="noStrike" dirty="0">
                          <a:solidFill>
                            <a:srgbClr val="FFFFFF"/>
                          </a:solidFill>
                          <a:effectLst/>
                          <a:latin typeface="Calibri" panose="020F0502020204030204" pitchFamily="34" charset="0"/>
                        </a:rPr>
                        <a:t>HISTORY</a:t>
                      </a:r>
                      <a:endParaRPr lang="en-US" sz="2000" b="0" i="0" u="none" strike="noStrike" dirty="0">
                        <a:solidFill>
                          <a:srgbClr val="FFFFFF"/>
                        </a:solidFill>
                        <a:effectLst/>
                        <a:latin typeface="Calibri" panose="020F0502020204030204" pitchFamily="34" charset="0"/>
                      </a:endParaRPr>
                    </a:p>
                  </a:txBody>
                  <a:tcPr marL="9525" marR="9525" marT="9525"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52471262"/>
                  </a:ext>
                </a:extLst>
              </a:tr>
              <a:tr h="1067468">
                <a:tc>
                  <a:txBody>
                    <a:bodyPr/>
                    <a:lstStyle/>
                    <a:p>
                      <a:pPr algn="ctr" fontAlgn="ctr"/>
                      <a:r>
                        <a:rPr lang="en-GB" sz="1000" b="1" i="0" u="none" strike="noStrike">
                          <a:solidFill>
                            <a:srgbClr val="FFFFFF"/>
                          </a:solidFill>
                          <a:effectLst/>
                          <a:latin typeface="Tahoma" panose="020B0604030504040204" pitchFamily="34" charset="0"/>
                        </a:rPr>
                        <a:t>M/F</a:t>
                      </a:r>
                    </a:p>
                  </a:txBody>
                  <a:tcPr marL="9525" marR="9525" marT="9525"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1000" b="1" i="0" u="none" strike="noStrike">
                          <a:solidFill>
                            <a:srgbClr val="FFFFFF"/>
                          </a:solidFill>
                          <a:effectLst/>
                          <a:latin typeface="Tahoma" panose="020B0604030504040204" pitchFamily="34" charset="0"/>
                        </a:rPr>
                        <a:t>SEN</a:t>
                      </a:r>
                    </a:p>
                  </a:txBody>
                  <a:tcPr marL="9525" marR="9525" marT="9525"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1000" b="1" i="0" u="none" strike="noStrike">
                          <a:solidFill>
                            <a:srgbClr val="FFFFFF"/>
                          </a:solidFill>
                          <a:effectLst/>
                          <a:latin typeface="Tahoma" panose="020B0604030504040204" pitchFamily="34" charset="0"/>
                        </a:rPr>
                        <a:t>FSM/ Care</a:t>
                      </a:r>
                    </a:p>
                  </a:txBody>
                  <a:tcPr marL="9525" marR="9525" marT="9525"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1000" b="1" i="0" u="none" strike="noStrike">
                          <a:solidFill>
                            <a:srgbClr val="FFFFFF"/>
                          </a:solidFill>
                          <a:effectLst/>
                          <a:latin typeface="Tahoma" panose="020B0604030504040204" pitchFamily="34" charset="0"/>
                        </a:rPr>
                        <a:t>Name</a:t>
                      </a:r>
                    </a:p>
                  </a:txBody>
                  <a:tcPr marL="9525" marR="9525" marT="9525"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1000" b="1" i="0" u="none" strike="noStrike">
                          <a:solidFill>
                            <a:srgbClr val="FFFFFF"/>
                          </a:solidFill>
                          <a:effectLst/>
                          <a:latin typeface="Tahoma" panose="020B0604030504040204" pitchFamily="34" charset="0"/>
                        </a:rPr>
                        <a:t>Year</a:t>
                      </a:r>
                    </a:p>
                  </a:txBody>
                  <a:tcPr marL="9525" marR="9525" marT="9525"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1000" b="1" i="0" u="none" strike="noStrike">
                          <a:solidFill>
                            <a:srgbClr val="FFFFFF"/>
                          </a:solidFill>
                          <a:effectLst/>
                          <a:latin typeface="Tahoma" panose="020B0604030504040204" pitchFamily="34" charset="0"/>
                        </a:rPr>
                        <a:t>TG</a:t>
                      </a:r>
                    </a:p>
                  </a:txBody>
                  <a:tcPr marL="9525" marR="9525" marT="9525"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1000" b="1" i="0" u="none" strike="noStrike">
                          <a:solidFill>
                            <a:srgbClr val="FFFFFF"/>
                          </a:solidFill>
                          <a:effectLst/>
                          <a:latin typeface="Tahoma" panose="020B0604030504040204" pitchFamily="34" charset="0"/>
                        </a:rPr>
                        <a:t>Tutor</a:t>
                      </a:r>
                    </a:p>
                  </a:txBody>
                  <a:tcPr marL="9525" marR="9525" marT="9525"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1000" b="1" i="0" u="none" strike="noStrike">
                          <a:solidFill>
                            <a:srgbClr val="FFFFFF"/>
                          </a:solidFill>
                          <a:effectLst/>
                          <a:latin typeface="Tahoma" panose="020B0604030504040204" pitchFamily="34" charset="0"/>
                        </a:rPr>
                        <a:t>Class</a:t>
                      </a:r>
                    </a:p>
                  </a:txBody>
                  <a:tcPr marL="9525" marR="9525" marT="9525"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1000" b="0" i="0" u="none" strike="noStrike">
                          <a:solidFill>
                            <a:srgbClr val="FFFFFF"/>
                          </a:solidFill>
                          <a:effectLst/>
                          <a:latin typeface="Tahoma" panose="020B0604030504040204" pitchFamily="34" charset="0"/>
                        </a:rPr>
                        <a:t>E</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1000" b="1" i="0" u="none" strike="noStrike">
                          <a:solidFill>
                            <a:srgbClr val="FFFFFF"/>
                          </a:solidFill>
                          <a:effectLst/>
                          <a:latin typeface="Tahoma" panose="020B0604030504040204" pitchFamily="34" charset="0"/>
                        </a:rPr>
                        <a:t>D</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1000" b="1" i="0" u="none" strike="noStrike" dirty="0">
                          <a:solidFill>
                            <a:srgbClr val="FFFFFF"/>
                          </a:solidFill>
                          <a:effectLst/>
                          <a:latin typeface="Tahoma" panose="020B0604030504040204" pitchFamily="34" charset="0"/>
                        </a:rPr>
                        <a:t>S</a:t>
                      </a:r>
                    </a:p>
                  </a:txBody>
                  <a:tcPr marL="9525" marR="9525" marT="9525"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015815123"/>
                  </a:ext>
                </a:extLst>
              </a:tr>
            </a:tbl>
          </a:graphicData>
        </a:graphic>
      </p:graphicFrame>
      <p:graphicFrame>
        <p:nvGraphicFramePr>
          <p:cNvPr id="10" name="Content Placeholder 13">
            <a:extLst>
              <a:ext uri="{FF2B5EF4-FFF2-40B4-BE49-F238E27FC236}">
                <a16:creationId xmlns:a16="http://schemas.microsoft.com/office/drawing/2014/main" id="{B009B2C7-DE86-C849-AB59-2C7DDF4F2B9D}"/>
              </a:ext>
            </a:extLst>
          </p:cNvPr>
          <p:cNvGraphicFramePr>
            <a:graphicFrameLocks/>
          </p:cNvGraphicFramePr>
          <p:nvPr>
            <p:extLst>
              <p:ext uri="{D42A27DB-BD31-4B8C-83A1-F6EECF244321}">
                <p14:modId xmlns:p14="http://schemas.microsoft.com/office/powerpoint/2010/main" val="620985439"/>
              </p:ext>
            </p:extLst>
          </p:nvPr>
        </p:nvGraphicFramePr>
        <p:xfrm>
          <a:off x="5720862" y="1360546"/>
          <a:ext cx="6311901" cy="1426845"/>
        </p:xfrm>
        <a:graphic>
          <a:graphicData uri="http://schemas.openxmlformats.org/drawingml/2006/table">
            <a:tbl>
              <a:tblPr/>
              <a:tblGrid>
                <a:gridCol w="885437">
                  <a:extLst>
                    <a:ext uri="{9D8B030D-6E8A-4147-A177-3AD203B41FA5}">
                      <a16:colId xmlns:a16="http://schemas.microsoft.com/office/drawing/2014/main" val="1928826479"/>
                    </a:ext>
                  </a:extLst>
                </a:gridCol>
                <a:gridCol w="999279">
                  <a:extLst>
                    <a:ext uri="{9D8B030D-6E8A-4147-A177-3AD203B41FA5}">
                      <a16:colId xmlns:a16="http://schemas.microsoft.com/office/drawing/2014/main" val="165483575"/>
                    </a:ext>
                  </a:extLst>
                </a:gridCol>
                <a:gridCol w="885437">
                  <a:extLst>
                    <a:ext uri="{9D8B030D-6E8A-4147-A177-3AD203B41FA5}">
                      <a16:colId xmlns:a16="http://schemas.microsoft.com/office/drawing/2014/main" val="904381787"/>
                    </a:ext>
                  </a:extLst>
                </a:gridCol>
                <a:gridCol w="885437">
                  <a:extLst>
                    <a:ext uri="{9D8B030D-6E8A-4147-A177-3AD203B41FA5}">
                      <a16:colId xmlns:a16="http://schemas.microsoft.com/office/drawing/2014/main" val="1471516996"/>
                    </a:ext>
                  </a:extLst>
                </a:gridCol>
                <a:gridCol w="885437">
                  <a:extLst>
                    <a:ext uri="{9D8B030D-6E8A-4147-A177-3AD203B41FA5}">
                      <a16:colId xmlns:a16="http://schemas.microsoft.com/office/drawing/2014/main" val="2152760342"/>
                    </a:ext>
                  </a:extLst>
                </a:gridCol>
                <a:gridCol w="885437">
                  <a:extLst>
                    <a:ext uri="{9D8B030D-6E8A-4147-A177-3AD203B41FA5}">
                      <a16:colId xmlns:a16="http://schemas.microsoft.com/office/drawing/2014/main" val="125809446"/>
                    </a:ext>
                  </a:extLst>
                </a:gridCol>
                <a:gridCol w="885437">
                  <a:extLst>
                    <a:ext uri="{9D8B030D-6E8A-4147-A177-3AD203B41FA5}">
                      <a16:colId xmlns:a16="http://schemas.microsoft.com/office/drawing/2014/main" val="456027532"/>
                    </a:ext>
                  </a:extLst>
                </a:gridCol>
              </a:tblGrid>
              <a:tr h="1304925">
                <a:tc>
                  <a:txBody>
                    <a:bodyPr/>
                    <a:lstStyle/>
                    <a:p>
                      <a:pPr algn="l" fontAlgn="t"/>
                      <a:r>
                        <a:rPr lang="en-US" sz="1000" b="0" i="0" u="none" strike="noStrike">
                          <a:solidFill>
                            <a:srgbClr val="FFFFFF"/>
                          </a:solidFill>
                          <a:effectLst/>
                          <a:latin typeface="Tahoma" panose="020B0604030504040204" pitchFamily="34" charset="0"/>
                        </a:rPr>
                        <a:t>Can you explain two features of English society in 1509</a:t>
                      </a:r>
                    </a:p>
                  </a:txBody>
                  <a:tcPr marL="9525" marR="9525" marT="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l" fontAlgn="t"/>
                      <a:r>
                        <a:rPr lang="en-US" sz="1000" b="0" i="0" u="none" strike="noStrike" dirty="0">
                          <a:solidFill>
                            <a:srgbClr val="FFFFFF"/>
                          </a:solidFill>
                          <a:effectLst/>
                          <a:latin typeface="Tahoma" panose="020B0604030504040204" pitchFamily="34" charset="0"/>
                        </a:rPr>
                        <a:t>Can you explain a success and failure of the Treaty of London, Field of the Cloth of Gold, Battle of Spurs and Battle of Flodden</a:t>
                      </a:r>
                    </a:p>
                  </a:txBody>
                  <a:tcPr marL="9525" marR="9525" marT="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l" fontAlgn="t"/>
                      <a:r>
                        <a:rPr lang="en-US" sz="1000" b="0" i="0" u="none" strike="noStrike" dirty="0">
                          <a:solidFill>
                            <a:srgbClr val="FFFFFF"/>
                          </a:solidFill>
                          <a:effectLst/>
                          <a:latin typeface="Tahoma" panose="020B0604030504040204" pitchFamily="34" charset="0"/>
                        </a:rPr>
                        <a:t>Can you explain 3 reasons for the execution of Anne Boleyn</a:t>
                      </a:r>
                    </a:p>
                  </a:txBody>
                  <a:tcPr marL="9525" marR="9525" marT="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l" fontAlgn="t"/>
                      <a:r>
                        <a:rPr lang="en-US" sz="1000" b="0" i="0" u="none" strike="noStrike" dirty="0">
                          <a:solidFill>
                            <a:srgbClr val="FFFFFF"/>
                          </a:solidFill>
                          <a:effectLst/>
                          <a:latin typeface="Tahoma" panose="020B0604030504040204" pitchFamily="34" charset="0"/>
                        </a:rPr>
                        <a:t>Can you explain 3 reasons for the dissolution of the monasteries</a:t>
                      </a:r>
                    </a:p>
                  </a:txBody>
                  <a:tcPr marL="9525" marR="9525" marT="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l" fontAlgn="t"/>
                      <a:r>
                        <a:rPr lang="en-US" sz="1000" b="0" i="0" u="none" strike="noStrike">
                          <a:solidFill>
                            <a:srgbClr val="FFFFFF"/>
                          </a:solidFill>
                          <a:effectLst/>
                          <a:latin typeface="Tahoma" panose="020B0604030504040204" pitchFamily="34" charset="0"/>
                        </a:rPr>
                        <a:t>Explain 3 reasons for the Pilgrimage of Grace, 3 key features and 3 consequences </a:t>
                      </a:r>
                    </a:p>
                  </a:txBody>
                  <a:tcPr marL="9525" marR="9525" marT="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l" fontAlgn="t"/>
                      <a:r>
                        <a:rPr lang="en-US" sz="1000" b="0" i="0" u="none" strike="noStrike">
                          <a:solidFill>
                            <a:srgbClr val="FFFFFF"/>
                          </a:solidFill>
                          <a:effectLst/>
                          <a:latin typeface="Tahoma" panose="020B0604030504040204" pitchFamily="34" charset="0"/>
                        </a:rPr>
                        <a:t>Can you explain 3 reasons, key features and consequences of Brown v Board of Education</a:t>
                      </a:r>
                    </a:p>
                  </a:txBody>
                  <a:tcPr marL="9525" marR="9525" marT="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l" fontAlgn="t"/>
                      <a:r>
                        <a:rPr lang="en-US" sz="1000" b="0" i="0" u="none" strike="noStrike" dirty="0">
                          <a:solidFill>
                            <a:srgbClr val="FFFFFF"/>
                          </a:solidFill>
                          <a:effectLst/>
                          <a:latin typeface="Tahoma" panose="020B0604030504040204" pitchFamily="34" charset="0"/>
                        </a:rPr>
                        <a:t>Can you explain 2 reasons, 3 key features and 3 consequences of Little Rock</a:t>
                      </a:r>
                    </a:p>
                  </a:txBody>
                  <a:tcPr marL="9525" marR="9525" marT="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2378801844"/>
                  </a:ext>
                </a:extLst>
              </a:tr>
            </a:tbl>
          </a:graphicData>
        </a:graphic>
      </p:graphicFrame>
      <p:graphicFrame>
        <p:nvGraphicFramePr>
          <p:cNvPr id="11" name="Table 10">
            <a:extLst>
              <a:ext uri="{FF2B5EF4-FFF2-40B4-BE49-F238E27FC236}">
                <a16:creationId xmlns:a16="http://schemas.microsoft.com/office/drawing/2014/main" id="{D885DE49-2B48-9D45-80D3-6C3A73657875}"/>
              </a:ext>
            </a:extLst>
          </p:cNvPr>
          <p:cNvGraphicFramePr>
            <a:graphicFrameLocks noGrp="1"/>
          </p:cNvGraphicFramePr>
          <p:nvPr>
            <p:extLst>
              <p:ext uri="{D42A27DB-BD31-4B8C-83A1-F6EECF244321}">
                <p14:modId xmlns:p14="http://schemas.microsoft.com/office/powerpoint/2010/main" val="1391283085"/>
              </p:ext>
            </p:extLst>
          </p:nvPr>
        </p:nvGraphicFramePr>
        <p:xfrm>
          <a:off x="1066800" y="2787391"/>
          <a:ext cx="10965961" cy="3995577"/>
        </p:xfrm>
        <a:graphic>
          <a:graphicData uri="http://schemas.openxmlformats.org/drawingml/2006/table">
            <a:tbl>
              <a:tblPr/>
              <a:tblGrid>
                <a:gridCol w="1242646">
                  <a:extLst>
                    <a:ext uri="{9D8B030D-6E8A-4147-A177-3AD203B41FA5}">
                      <a16:colId xmlns:a16="http://schemas.microsoft.com/office/drawing/2014/main" val="3182186974"/>
                    </a:ext>
                  </a:extLst>
                </a:gridCol>
                <a:gridCol w="410308">
                  <a:extLst>
                    <a:ext uri="{9D8B030D-6E8A-4147-A177-3AD203B41FA5}">
                      <a16:colId xmlns:a16="http://schemas.microsoft.com/office/drawing/2014/main" val="298669268"/>
                    </a:ext>
                  </a:extLst>
                </a:gridCol>
                <a:gridCol w="540238">
                  <a:extLst>
                    <a:ext uri="{9D8B030D-6E8A-4147-A177-3AD203B41FA5}">
                      <a16:colId xmlns:a16="http://schemas.microsoft.com/office/drawing/2014/main" val="2996570155"/>
                    </a:ext>
                  </a:extLst>
                </a:gridCol>
                <a:gridCol w="467946">
                  <a:extLst>
                    <a:ext uri="{9D8B030D-6E8A-4147-A177-3AD203B41FA5}">
                      <a16:colId xmlns:a16="http://schemas.microsoft.com/office/drawing/2014/main" val="1293931176"/>
                    </a:ext>
                  </a:extLst>
                </a:gridCol>
                <a:gridCol w="504093">
                  <a:extLst>
                    <a:ext uri="{9D8B030D-6E8A-4147-A177-3AD203B41FA5}">
                      <a16:colId xmlns:a16="http://schemas.microsoft.com/office/drawing/2014/main" val="3204864089"/>
                    </a:ext>
                  </a:extLst>
                </a:gridCol>
                <a:gridCol w="562707">
                  <a:extLst>
                    <a:ext uri="{9D8B030D-6E8A-4147-A177-3AD203B41FA5}">
                      <a16:colId xmlns:a16="http://schemas.microsoft.com/office/drawing/2014/main" val="2576104861"/>
                    </a:ext>
                  </a:extLst>
                </a:gridCol>
                <a:gridCol w="504093">
                  <a:extLst>
                    <a:ext uri="{9D8B030D-6E8A-4147-A177-3AD203B41FA5}">
                      <a16:colId xmlns:a16="http://schemas.microsoft.com/office/drawing/2014/main" val="1815207874"/>
                    </a:ext>
                  </a:extLst>
                </a:gridCol>
                <a:gridCol w="422031">
                  <a:extLst>
                    <a:ext uri="{9D8B030D-6E8A-4147-A177-3AD203B41FA5}">
                      <a16:colId xmlns:a16="http://schemas.microsoft.com/office/drawing/2014/main" val="899191755"/>
                    </a:ext>
                  </a:extLst>
                </a:gridCol>
                <a:gridCol w="902676">
                  <a:extLst>
                    <a:ext uri="{9D8B030D-6E8A-4147-A177-3AD203B41FA5}">
                      <a16:colId xmlns:a16="http://schemas.microsoft.com/office/drawing/2014/main" val="2001576236"/>
                    </a:ext>
                  </a:extLst>
                </a:gridCol>
                <a:gridCol w="1008185">
                  <a:extLst>
                    <a:ext uri="{9D8B030D-6E8A-4147-A177-3AD203B41FA5}">
                      <a16:colId xmlns:a16="http://schemas.microsoft.com/office/drawing/2014/main" val="3247689603"/>
                    </a:ext>
                  </a:extLst>
                </a:gridCol>
                <a:gridCol w="855785">
                  <a:extLst>
                    <a:ext uri="{9D8B030D-6E8A-4147-A177-3AD203B41FA5}">
                      <a16:colId xmlns:a16="http://schemas.microsoft.com/office/drawing/2014/main" val="2003450758"/>
                    </a:ext>
                  </a:extLst>
                </a:gridCol>
                <a:gridCol w="926123">
                  <a:extLst>
                    <a:ext uri="{9D8B030D-6E8A-4147-A177-3AD203B41FA5}">
                      <a16:colId xmlns:a16="http://schemas.microsoft.com/office/drawing/2014/main" val="1173885050"/>
                    </a:ext>
                  </a:extLst>
                </a:gridCol>
                <a:gridCol w="890954">
                  <a:extLst>
                    <a:ext uri="{9D8B030D-6E8A-4147-A177-3AD203B41FA5}">
                      <a16:colId xmlns:a16="http://schemas.microsoft.com/office/drawing/2014/main" val="1063308845"/>
                    </a:ext>
                  </a:extLst>
                </a:gridCol>
                <a:gridCol w="867507">
                  <a:extLst>
                    <a:ext uri="{9D8B030D-6E8A-4147-A177-3AD203B41FA5}">
                      <a16:colId xmlns:a16="http://schemas.microsoft.com/office/drawing/2014/main" val="1621496325"/>
                    </a:ext>
                  </a:extLst>
                </a:gridCol>
                <a:gridCol w="860669">
                  <a:extLst>
                    <a:ext uri="{9D8B030D-6E8A-4147-A177-3AD203B41FA5}">
                      <a16:colId xmlns:a16="http://schemas.microsoft.com/office/drawing/2014/main" val="788627176"/>
                    </a:ext>
                  </a:extLst>
                </a:gridCol>
              </a:tblGrid>
              <a:tr h="283385">
                <a:tc>
                  <a:txBody>
                    <a:bodyPr/>
                    <a:lstStyle/>
                    <a:p>
                      <a:pPr algn="l" fontAlgn="t"/>
                      <a:r>
                        <a:rPr lang="en-GB" sz="800" b="0" i="0" u="none" strike="noStrike">
                          <a:solidFill>
                            <a:srgbClr val="000000"/>
                          </a:solidFill>
                          <a:effectLst/>
                          <a:latin typeface="Tahoma" panose="020B0604030504040204" pitchFamily="34" charset="0"/>
                        </a:rPr>
                        <a:t>BAGOCIUS, Titas</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Year 10</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Calibri" panose="020F0502020204030204" pitchFamily="34" charset="0"/>
                        </a:rPr>
                        <a:t>10En SHR/SAM</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00" b="0" i="0" u="none" strike="noStrike">
                          <a:solidFill>
                            <a:srgbClr val="000000"/>
                          </a:solidFill>
                          <a:effectLst/>
                          <a:latin typeface="Calibri" panose="020F0502020204030204" pitchFamily="34" charset="0"/>
                        </a:rPr>
                        <a:t>SHR/SAM</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10A/Hi1 BAR</a:t>
                      </a:r>
                    </a:p>
                  </a:txBody>
                  <a:tcPr marL="9141" marR="9141" marT="914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Calibri" panose="020F0502020204030204" pitchFamily="34" charset="0"/>
                        </a:rPr>
                        <a:t>8</a:t>
                      </a:r>
                    </a:p>
                  </a:txBody>
                  <a:tcPr marL="9141" marR="9141" marT="91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000" b="0" i="0" u="none" strike="noStrike">
                          <a:solidFill>
                            <a:srgbClr val="000000"/>
                          </a:solidFill>
                          <a:effectLst/>
                          <a:latin typeface="Calibri" panose="020F0502020204030204" pitchFamily="34" charset="0"/>
                        </a:rPr>
                        <a:t>1</a:t>
                      </a:r>
                    </a:p>
                  </a:txBody>
                  <a:tcPr marL="9141" marR="9141" marT="9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Calibri" panose="020F0502020204030204" pitchFamily="34" charset="0"/>
                        </a:rPr>
                        <a:t>9</a:t>
                      </a:r>
                    </a:p>
                  </a:txBody>
                  <a:tcPr marL="9141" marR="9141" marT="91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793546430"/>
                  </a:ext>
                </a:extLst>
              </a:tr>
              <a:tr h="283385">
                <a:tc>
                  <a:txBody>
                    <a:bodyPr/>
                    <a:lstStyle/>
                    <a:p>
                      <a:pPr algn="l" fontAlgn="t"/>
                      <a:r>
                        <a:rPr lang="en-GB" sz="800" b="0" i="0" u="none" strike="noStrike">
                          <a:solidFill>
                            <a:srgbClr val="000000"/>
                          </a:solidFill>
                          <a:effectLst/>
                          <a:latin typeface="Tahoma" panose="020B0604030504040204" pitchFamily="34" charset="0"/>
                        </a:rPr>
                        <a:t>BRION, Awuraba</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Year 10</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Calibri" panose="020F0502020204030204" pitchFamily="34" charset="0"/>
                        </a:rPr>
                        <a:t>10Sc DUR/ABE</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00" b="0" i="0" u="none" strike="noStrike">
                          <a:solidFill>
                            <a:srgbClr val="000000"/>
                          </a:solidFill>
                          <a:effectLst/>
                          <a:latin typeface="Calibri" panose="020F0502020204030204" pitchFamily="34" charset="0"/>
                        </a:rPr>
                        <a:t>DUR/ABE</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10A/Hi1 BAR</a:t>
                      </a:r>
                    </a:p>
                  </a:txBody>
                  <a:tcPr marL="9141" marR="9141" marT="914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Calibri" panose="020F0502020204030204" pitchFamily="34" charset="0"/>
                        </a:rPr>
                        <a:t>8</a:t>
                      </a:r>
                    </a:p>
                  </a:txBody>
                  <a:tcPr marL="9141" marR="9141" marT="91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000" b="0" i="0" u="none" strike="noStrike">
                          <a:solidFill>
                            <a:srgbClr val="000000"/>
                          </a:solidFill>
                          <a:effectLst/>
                          <a:latin typeface="Calibri" panose="020F0502020204030204" pitchFamily="34" charset="0"/>
                        </a:rPr>
                        <a:t>2</a:t>
                      </a:r>
                    </a:p>
                  </a:txBody>
                  <a:tcPr marL="9141" marR="9141" marT="9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Calibri" panose="020F0502020204030204" pitchFamily="34" charset="0"/>
                        </a:rPr>
                        <a:t>8</a:t>
                      </a:r>
                    </a:p>
                  </a:txBody>
                  <a:tcPr marL="9141" marR="9141" marT="91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507002773"/>
                  </a:ext>
                </a:extLst>
              </a:tr>
              <a:tr h="283385">
                <a:tc>
                  <a:txBody>
                    <a:bodyPr/>
                    <a:lstStyle/>
                    <a:p>
                      <a:pPr algn="l" fontAlgn="t"/>
                      <a:r>
                        <a:rPr lang="en-GB" sz="800" b="0" i="0" u="none" strike="noStrike">
                          <a:solidFill>
                            <a:srgbClr val="000000"/>
                          </a:solidFill>
                          <a:effectLst/>
                          <a:latin typeface="Tahoma" panose="020B0604030504040204" pitchFamily="34" charset="0"/>
                        </a:rPr>
                        <a:t>CARTER, Harry</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Year 10</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Calibri" panose="020F0502020204030204" pitchFamily="34" charset="0"/>
                        </a:rPr>
                        <a:t>10Sc DUR/ABE</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00" b="0" i="0" u="none" strike="noStrike">
                          <a:solidFill>
                            <a:srgbClr val="000000"/>
                          </a:solidFill>
                          <a:effectLst/>
                          <a:latin typeface="Calibri" panose="020F0502020204030204" pitchFamily="34" charset="0"/>
                        </a:rPr>
                        <a:t>DUR/ABE</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10A/Hi1 BAR</a:t>
                      </a:r>
                    </a:p>
                  </a:txBody>
                  <a:tcPr marL="9141" marR="9141" marT="914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Calibri" panose="020F0502020204030204" pitchFamily="34" charset="0"/>
                        </a:rPr>
                        <a:t>8</a:t>
                      </a:r>
                    </a:p>
                  </a:txBody>
                  <a:tcPr marL="9141" marR="9141" marT="91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000" b="0" i="0" u="none" strike="noStrike">
                          <a:solidFill>
                            <a:srgbClr val="000000"/>
                          </a:solidFill>
                          <a:effectLst/>
                          <a:latin typeface="Calibri" panose="020F0502020204030204" pitchFamily="34" charset="0"/>
                        </a:rPr>
                        <a:t>3</a:t>
                      </a:r>
                    </a:p>
                  </a:txBody>
                  <a:tcPr marL="9141" marR="9141" marT="9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Calibri" panose="020F0502020204030204" pitchFamily="34" charset="0"/>
                        </a:rPr>
                        <a:t>7</a:t>
                      </a:r>
                    </a:p>
                  </a:txBody>
                  <a:tcPr marL="9141" marR="9141" marT="91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395830936"/>
                  </a:ext>
                </a:extLst>
              </a:tr>
              <a:tr h="283385">
                <a:tc>
                  <a:txBody>
                    <a:bodyPr/>
                    <a:lstStyle/>
                    <a:p>
                      <a:pPr algn="l" fontAlgn="t"/>
                      <a:r>
                        <a:rPr lang="en-GB" sz="800" b="0" i="0" u="none" strike="noStrike">
                          <a:solidFill>
                            <a:srgbClr val="000000"/>
                          </a:solidFill>
                          <a:effectLst/>
                          <a:latin typeface="Tahoma" panose="020B0604030504040204" pitchFamily="34" charset="0"/>
                        </a:rPr>
                        <a:t>FARMER, Grace</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Year 10</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Calibri" panose="020F0502020204030204" pitchFamily="34" charset="0"/>
                        </a:rPr>
                        <a:t>10En MAB/COL</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00" b="0" i="0" u="none" strike="noStrike">
                          <a:solidFill>
                            <a:srgbClr val="000000"/>
                          </a:solidFill>
                          <a:effectLst/>
                          <a:latin typeface="Calibri" panose="020F0502020204030204" pitchFamily="34" charset="0"/>
                        </a:rPr>
                        <a:t>MAB/COL</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10A/Hi1 BAR</a:t>
                      </a:r>
                    </a:p>
                  </a:txBody>
                  <a:tcPr marL="9141" marR="9141" marT="914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Calibri" panose="020F0502020204030204" pitchFamily="34" charset="0"/>
                        </a:rPr>
                        <a:t>11</a:t>
                      </a:r>
                    </a:p>
                  </a:txBody>
                  <a:tcPr marL="9141" marR="9141" marT="91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000" b="0" i="0" u="none" strike="noStrike">
                          <a:solidFill>
                            <a:srgbClr val="000000"/>
                          </a:solidFill>
                          <a:effectLst/>
                          <a:latin typeface="Calibri" panose="020F0502020204030204" pitchFamily="34" charset="0"/>
                        </a:rPr>
                        <a:t>6</a:t>
                      </a:r>
                    </a:p>
                  </a:txBody>
                  <a:tcPr marL="9141" marR="9141" marT="9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Calibri" panose="020F0502020204030204" pitchFamily="34" charset="0"/>
                        </a:rPr>
                        <a:t>1</a:t>
                      </a:r>
                    </a:p>
                  </a:txBody>
                  <a:tcPr marL="9141" marR="9141" marT="91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E</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100" b="0" i="0" u="none" strike="noStrike">
                          <a:solidFill>
                            <a:srgbClr val="FFFFFF"/>
                          </a:solidFill>
                          <a:effectLst/>
                          <a:latin typeface="Calibri" panose="020F0502020204030204" pitchFamily="34" charset="0"/>
                        </a:rPr>
                        <a:t>E</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100" b="0" i="0" u="none" strike="noStrike">
                          <a:solidFill>
                            <a:srgbClr val="FFFFFF"/>
                          </a:solidFill>
                          <a:effectLst/>
                          <a:latin typeface="Calibri" panose="020F0502020204030204" pitchFamily="34" charset="0"/>
                        </a:rPr>
                        <a:t>E</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917878417"/>
                  </a:ext>
                </a:extLst>
              </a:tr>
              <a:tr h="265103">
                <a:tc>
                  <a:txBody>
                    <a:bodyPr/>
                    <a:lstStyle/>
                    <a:p>
                      <a:pPr algn="l" fontAlgn="t"/>
                      <a:r>
                        <a:rPr lang="en-GB" sz="800" b="0" i="0" u="none" strike="noStrike">
                          <a:solidFill>
                            <a:srgbClr val="000000"/>
                          </a:solidFill>
                          <a:effectLst/>
                          <a:latin typeface="Tahoma" panose="020B0604030504040204" pitchFamily="34" charset="0"/>
                        </a:rPr>
                        <a:t>HOCKLEY, Emily</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Year 10</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Calibri" panose="020F0502020204030204" pitchFamily="34" charset="0"/>
                        </a:rPr>
                        <a:t>10Ma HOQ</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00" b="0" i="0" u="none" strike="noStrike">
                          <a:solidFill>
                            <a:srgbClr val="000000"/>
                          </a:solidFill>
                          <a:effectLst/>
                          <a:latin typeface="Calibri" panose="020F0502020204030204" pitchFamily="34" charset="0"/>
                        </a:rPr>
                        <a:t>HOQ</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10A/Hi1 BAR</a:t>
                      </a:r>
                    </a:p>
                  </a:txBody>
                  <a:tcPr marL="9141" marR="9141" marT="914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Calibri" panose="020F0502020204030204" pitchFamily="34" charset="0"/>
                        </a:rPr>
                        <a:t>9</a:t>
                      </a:r>
                    </a:p>
                  </a:txBody>
                  <a:tcPr marL="9141" marR="9141" marT="91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000" b="0" i="0" u="none" strike="noStrike">
                          <a:solidFill>
                            <a:srgbClr val="000000"/>
                          </a:solidFill>
                          <a:effectLst/>
                          <a:latin typeface="Calibri" panose="020F0502020204030204" pitchFamily="34" charset="0"/>
                        </a:rPr>
                        <a:t>6</a:t>
                      </a:r>
                    </a:p>
                  </a:txBody>
                  <a:tcPr marL="9141" marR="9141" marT="9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Calibri" panose="020F0502020204030204" pitchFamily="34" charset="0"/>
                        </a:rPr>
                        <a:t>3</a:t>
                      </a:r>
                    </a:p>
                  </a:txBody>
                  <a:tcPr marL="9141" marR="9141" marT="91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E</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836734091"/>
                  </a:ext>
                </a:extLst>
              </a:tr>
              <a:tr h="283385">
                <a:tc>
                  <a:txBody>
                    <a:bodyPr/>
                    <a:lstStyle/>
                    <a:p>
                      <a:pPr algn="l" fontAlgn="t"/>
                      <a:r>
                        <a:rPr lang="en-GB" sz="800" b="0" i="0" u="none" strike="noStrike">
                          <a:solidFill>
                            <a:srgbClr val="000000"/>
                          </a:solidFill>
                          <a:effectLst/>
                          <a:latin typeface="Tahoma" panose="020B0604030504040204" pitchFamily="34" charset="0"/>
                        </a:rPr>
                        <a:t>KAZMI, Ali</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Year 10</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Calibri" panose="020F0502020204030204" pitchFamily="34" charset="0"/>
                        </a:rPr>
                        <a:t>10Ma MUB/FAI</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00" b="0" i="0" u="none" strike="noStrike">
                          <a:solidFill>
                            <a:srgbClr val="000000"/>
                          </a:solidFill>
                          <a:effectLst/>
                          <a:latin typeface="Calibri" panose="020F0502020204030204" pitchFamily="34" charset="0"/>
                        </a:rPr>
                        <a:t>MUB/FAI</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10A/Hi1 BAR</a:t>
                      </a:r>
                    </a:p>
                  </a:txBody>
                  <a:tcPr marL="9141" marR="9141" marT="914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Calibri" panose="020F0502020204030204" pitchFamily="34" charset="0"/>
                        </a:rPr>
                        <a:t>8</a:t>
                      </a:r>
                    </a:p>
                  </a:txBody>
                  <a:tcPr marL="9141" marR="9141" marT="91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000" b="0" i="0" u="none" strike="noStrike">
                          <a:solidFill>
                            <a:srgbClr val="000000"/>
                          </a:solidFill>
                          <a:effectLst/>
                          <a:latin typeface="Calibri" panose="020F0502020204030204" pitchFamily="34" charset="0"/>
                        </a:rPr>
                        <a:t>3</a:t>
                      </a:r>
                    </a:p>
                  </a:txBody>
                  <a:tcPr marL="9141" marR="9141" marT="9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Calibri" panose="020F0502020204030204" pitchFamily="34" charset="0"/>
                        </a:rPr>
                        <a:t>7</a:t>
                      </a:r>
                    </a:p>
                  </a:txBody>
                  <a:tcPr marL="9141" marR="9141" marT="91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273423561"/>
                  </a:ext>
                </a:extLst>
              </a:tr>
              <a:tr h="319951">
                <a:tc>
                  <a:txBody>
                    <a:bodyPr/>
                    <a:lstStyle/>
                    <a:p>
                      <a:pPr algn="l" fontAlgn="t"/>
                      <a:r>
                        <a:rPr lang="en-GB" sz="1000" b="0" i="0" u="none" strike="noStrike">
                          <a:solidFill>
                            <a:srgbClr val="000000"/>
                          </a:solidFill>
                          <a:effectLst/>
                          <a:latin typeface="Tahoma" panose="020B0604030504040204" pitchFamily="34" charset="0"/>
                        </a:rPr>
                        <a:t>KEENAN, Leom</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00" b="0" i="0" u="none" strike="noStrike">
                          <a:solidFill>
                            <a:srgbClr val="000000"/>
                          </a:solidFill>
                          <a:effectLst/>
                          <a:latin typeface="Tahoma" panose="020B0604030504040204" pitchFamily="34" charset="0"/>
                        </a:rPr>
                        <a:t>Year 10</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10Ma HOQ</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00" b="0" i="0" u="none" strike="noStrike">
                          <a:solidFill>
                            <a:srgbClr val="000000"/>
                          </a:solidFill>
                          <a:effectLst/>
                          <a:latin typeface="Calibri" panose="020F0502020204030204" pitchFamily="34" charset="0"/>
                        </a:rPr>
                        <a:t>HOQ</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Tahoma" panose="020B0604030504040204" pitchFamily="34" charset="0"/>
                        </a:rPr>
                        <a:t>10A/Hi1 BAR</a:t>
                      </a:r>
                    </a:p>
                  </a:txBody>
                  <a:tcPr marL="9141" marR="9141" marT="914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Calibri" panose="020F0502020204030204" pitchFamily="34" charset="0"/>
                        </a:rPr>
                        <a:t>13</a:t>
                      </a:r>
                    </a:p>
                  </a:txBody>
                  <a:tcPr marL="9141" marR="9141" marT="91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000" b="0" i="0" u="none" strike="noStrike" dirty="0">
                          <a:solidFill>
                            <a:srgbClr val="000000"/>
                          </a:solidFill>
                          <a:effectLst/>
                          <a:latin typeface="Calibri" panose="020F0502020204030204" pitchFamily="34" charset="0"/>
                        </a:rPr>
                        <a:t>1</a:t>
                      </a:r>
                    </a:p>
                  </a:txBody>
                  <a:tcPr marL="9141" marR="9141" marT="9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Calibri" panose="020F0502020204030204" pitchFamily="34" charset="0"/>
                        </a:rPr>
                        <a:t>4</a:t>
                      </a:r>
                    </a:p>
                  </a:txBody>
                  <a:tcPr marL="9141" marR="9141" marT="91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E</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100" b="0" i="0" u="none" strike="noStrike">
                          <a:solidFill>
                            <a:srgbClr val="FFFFFF"/>
                          </a:solidFill>
                          <a:effectLst/>
                          <a:latin typeface="Calibri" panose="020F0502020204030204" pitchFamily="34" charset="0"/>
                        </a:rPr>
                        <a:t>E</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100" b="0" i="0" u="none" strike="noStrike">
                          <a:solidFill>
                            <a:srgbClr val="FFFFFF"/>
                          </a:solidFill>
                          <a:effectLst/>
                          <a:latin typeface="Calibri" panose="020F0502020204030204" pitchFamily="34" charset="0"/>
                        </a:rPr>
                        <a:t>E</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100" b="0" i="0" u="none" strike="noStrike">
                          <a:solidFill>
                            <a:srgbClr val="FFFFFF"/>
                          </a:solidFill>
                          <a:effectLst/>
                          <a:latin typeface="Calibri" panose="020F0502020204030204" pitchFamily="34" charset="0"/>
                        </a:rPr>
                        <a:t>E</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657380917"/>
                  </a:ext>
                </a:extLst>
              </a:tr>
              <a:tr h="319951">
                <a:tc>
                  <a:txBody>
                    <a:bodyPr/>
                    <a:lstStyle/>
                    <a:p>
                      <a:pPr algn="l" fontAlgn="t"/>
                      <a:r>
                        <a:rPr lang="en-GB" sz="1000" b="0" i="0" u="none" strike="noStrike">
                          <a:solidFill>
                            <a:srgbClr val="000000"/>
                          </a:solidFill>
                          <a:effectLst/>
                          <a:latin typeface="Tahoma" panose="020B0604030504040204" pitchFamily="34" charset="0"/>
                        </a:rPr>
                        <a:t>MADANI, Maria</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00" b="0" i="0" u="none" strike="noStrike">
                          <a:solidFill>
                            <a:srgbClr val="000000"/>
                          </a:solidFill>
                          <a:effectLst/>
                          <a:latin typeface="Tahoma" panose="020B0604030504040204" pitchFamily="34" charset="0"/>
                        </a:rPr>
                        <a:t>Year 10</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a:solidFill>
                            <a:srgbClr val="000000"/>
                          </a:solidFill>
                          <a:effectLst/>
                          <a:latin typeface="Calibri" panose="020F0502020204030204" pitchFamily="34" charset="0"/>
                        </a:rPr>
                        <a:t>10Ma MUB/FAI</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00" b="0" i="0" u="none" strike="noStrike">
                          <a:solidFill>
                            <a:srgbClr val="000000"/>
                          </a:solidFill>
                          <a:effectLst/>
                          <a:latin typeface="Calibri" panose="020F0502020204030204" pitchFamily="34" charset="0"/>
                        </a:rPr>
                        <a:t>MUB/FAI</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1000" b="0" i="0" u="none" strike="noStrike" dirty="0">
                          <a:solidFill>
                            <a:srgbClr val="000000"/>
                          </a:solidFill>
                          <a:effectLst/>
                          <a:latin typeface="Tahoma" panose="020B0604030504040204" pitchFamily="34" charset="0"/>
                        </a:rPr>
                        <a:t>10A/Hi1 BAR</a:t>
                      </a:r>
                    </a:p>
                  </a:txBody>
                  <a:tcPr marL="9141" marR="9141" marT="914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Calibri" panose="020F0502020204030204" pitchFamily="34" charset="0"/>
                        </a:rPr>
                        <a:t>8</a:t>
                      </a:r>
                    </a:p>
                  </a:txBody>
                  <a:tcPr marL="9141" marR="9141" marT="91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000" b="0" i="0" u="none" strike="noStrike">
                          <a:solidFill>
                            <a:srgbClr val="000000"/>
                          </a:solidFill>
                          <a:effectLst/>
                          <a:latin typeface="Calibri" panose="020F0502020204030204" pitchFamily="34" charset="0"/>
                        </a:rPr>
                        <a:t>5</a:t>
                      </a:r>
                    </a:p>
                  </a:txBody>
                  <a:tcPr marL="9141" marR="9141" marT="9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Calibri" panose="020F0502020204030204" pitchFamily="34" charset="0"/>
                        </a:rPr>
                        <a:t>5</a:t>
                      </a:r>
                    </a:p>
                  </a:txBody>
                  <a:tcPr marL="9141" marR="9141" marT="91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169158275"/>
                  </a:ext>
                </a:extLst>
              </a:tr>
              <a:tr h="265103">
                <a:tc>
                  <a:txBody>
                    <a:bodyPr/>
                    <a:lstStyle/>
                    <a:p>
                      <a:pPr algn="l" fontAlgn="t"/>
                      <a:r>
                        <a:rPr lang="en-GB" sz="800" b="0" i="0" u="none" strike="noStrike">
                          <a:solidFill>
                            <a:srgbClr val="000000"/>
                          </a:solidFill>
                          <a:effectLst/>
                          <a:latin typeface="Tahoma" panose="020B0604030504040204" pitchFamily="34" charset="0"/>
                        </a:rPr>
                        <a:t>MONKHOUSE, Charlie</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Year 10</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Calibri" panose="020F0502020204030204" pitchFamily="34" charset="0"/>
                        </a:rPr>
                        <a:t>10Ma HOQ</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00" b="0" i="0" u="none" strike="noStrike">
                          <a:solidFill>
                            <a:srgbClr val="000000"/>
                          </a:solidFill>
                          <a:effectLst/>
                          <a:latin typeface="Calibri" panose="020F0502020204030204" pitchFamily="34" charset="0"/>
                        </a:rPr>
                        <a:t>HOQ</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10A/Hi1 BAR</a:t>
                      </a:r>
                    </a:p>
                  </a:txBody>
                  <a:tcPr marL="9141" marR="9141" marT="914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Calibri" panose="020F0502020204030204" pitchFamily="34" charset="0"/>
                        </a:rPr>
                        <a:t>9</a:t>
                      </a:r>
                    </a:p>
                  </a:txBody>
                  <a:tcPr marL="9141" marR="9141" marT="91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000" b="0" i="0" u="none" strike="noStrike">
                          <a:solidFill>
                            <a:srgbClr val="000000"/>
                          </a:solidFill>
                          <a:effectLst/>
                          <a:latin typeface="Calibri" panose="020F0502020204030204" pitchFamily="34" charset="0"/>
                        </a:rPr>
                        <a:t>5</a:t>
                      </a:r>
                    </a:p>
                  </a:txBody>
                  <a:tcPr marL="9141" marR="9141" marT="9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Calibri" panose="020F0502020204030204" pitchFamily="34" charset="0"/>
                        </a:rPr>
                        <a:t>4</a:t>
                      </a:r>
                    </a:p>
                  </a:txBody>
                  <a:tcPr marL="9141" marR="9141" marT="91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776505330"/>
                  </a:ext>
                </a:extLst>
              </a:tr>
              <a:tr h="283385">
                <a:tc>
                  <a:txBody>
                    <a:bodyPr/>
                    <a:lstStyle/>
                    <a:p>
                      <a:pPr algn="l" fontAlgn="t"/>
                      <a:r>
                        <a:rPr lang="en-GB" sz="800" b="0" i="0" u="none" strike="noStrike">
                          <a:solidFill>
                            <a:srgbClr val="000000"/>
                          </a:solidFill>
                          <a:effectLst/>
                          <a:latin typeface="Tahoma" panose="020B0604030504040204" pitchFamily="34" charset="0"/>
                        </a:rPr>
                        <a:t>OBI, Chidera</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Year 10</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Calibri" panose="020F0502020204030204" pitchFamily="34" charset="0"/>
                        </a:rPr>
                        <a:t>10Sc DUR/ABE</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00" b="0" i="0" u="none" strike="noStrike">
                          <a:solidFill>
                            <a:srgbClr val="000000"/>
                          </a:solidFill>
                          <a:effectLst/>
                          <a:latin typeface="Calibri" panose="020F0502020204030204" pitchFamily="34" charset="0"/>
                        </a:rPr>
                        <a:t>DUR/ABE</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10A/Hi1 BAR</a:t>
                      </a:r>
                    </a:p>
                  </a:txBody>
                  <a:tcPr marL="9141" marR="9141" marT="914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Calibri" panose="020F0502020204030204" pitchFamily="34" charset="0"/>
                        </a:rPr>
                        <a:t>8</a:t>
                      </a:r>
                    </a:p>
                  </a:txBody>
                  <a:tcPr marL="9141" marR="9141" marT="91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000" b="0" i="0" u="none" strike="noStrike">
                          <a:solidFill>
                            <a:srgbClr val="000000"/>
                          </a:solidFill>
                          <a:effectLst/>
                          <a:latin typeface="Calibri" panose="020F0502020204030204" pitchFamily="34" charset="0"/>
                        </a:rPr>
                        <a:t>5</a:t>
                      </a:r>
                    </a:p>
                  </a:txBody>
                  <a:tcPr marL="9141" marR="9141" marT="9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Calibri" panose="020F0502020204030204" pitchFamily="34" charset="0"/>
                        </a:rPr>
                        <a:t>5</a:t>
                      </a:r>
                    </a:p>
                  </a:txBody>
                  <a:tcPr marL="9141" marR="9141" marT="91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906815021"/>
                  </a:ext>
                </a:extLst>
              </a:tr>
              <a:tr h="283385">
                <a:tc>
                  <a:txBody>
                    <a:bodyPr/>
                    <a:lstStyle/>
                    <a:p>
                      <a:pPr algn="l" fontAlgn="t"/>
                      <a:r>
                        <a:rPr lang="en-GB" sz="800" b="0" i="0" u="none" strike="noStrike">
                          <a:solidFill>
                            <a:srgbClr val="000000"/>
                          </a:solidFill>
                          <a:effectLst/>
                          <a:latin typeface="Tahoma" panose="020B0604030504040204" pitchFamily="34" charset="0"/>
                        </a:rPr>
                        <a:t>SALIAJ, Kledis</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Year 10</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Calibri" panose="020F0502020204030204" pitchFamily="34" charset="0"/>
                        </a:rPr>
                        <a:t>10En MAB/COL</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00" b="0" i="0" u="none" strike="noStrike">
                          <a:solidFill>
                            <a:srgbClr val="000000"/>
                          </a:solidFill>
                          <a:effectLst/>
                          <a:latin typeface="Calibri" panose="020F0502020204030204" pitchFamily="34" charset="0"/>
                        </a:rPr>
                        <a:t>MAB/COL</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10A/Hi1 BAR</a:t>
                      </a:r>
                    </a:p>
                  </a:txBody>
                  <a:tcPr marL="9141" marR="9141" marT="914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Calibri" panose="020F0502020204030204" pitchFamily="34" charset="0"/>
                        </a:rPr>
                        <a:t>9</a:t>
                      </a:r>
                    </a:p>
                  </a:txBody>
                  <a:tcPr marL="9141" marR="9141" marT="91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000" b="0" i="0" u="none" strike="noStrike">
                          <a:solidFill>
                            <a:srgbClr val="000000"/>
                          </a:solidFill>
                          <a:effectLst/>
                          <a:latin typeface="Calibri" panose="020F0502020204030204" pitchFamily="34" charset="0"/>
                        </a:rPr>
                        <a:t>7</a:t>
                      </a:r>
                    </a:p>
                  </a:txBody>
                  <a:tcPr marL="9141" marR="9141" marT="9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Calibri" panose="020F0502020204030204" pitchFamily="34" charset="0"/>
                        </a:rPr>
                        <a:t>2</a:t>
                      </a:r>
                    </a:p>
                  </a:txBody>
                  <a:tcPr marL="9141" marR="9141" marT="91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E</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92948926"/>
                  </a:ext>
                </a:extLst>
              </a:tr>
              <a:tr h="283385">
                <a:tc>
                  <a:txBody>
                    <a:bodyPr/>
                    <a:lstStyle/>
                    <a:p>
                      <a:pPr algn="l" fontAlgn="t"/>
                      <a:r>
                        <a:rPr lang="en-GB" sz="800" b="0" i="0" u="none" strike="noStrike">
                          <a:solidFill>
                            <a:srgbClr val="000000"/>
                          </a:solidFill>
                          <a:effectLst/>
                          <a:latin typeface="Tahoma" panose="020B0604030504040204" pitchFamily="34" charset="0"/>
                        </a:rPr>
                        <a:t>STAVREVA, Sylvia</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Year 10</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Calibri" panose="020F0502020204030204" pitchFamily="34" charset="0"/>
                        </a:rPr>
                        <a:t>10Sc DUR/ABE</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00" b="0" i="0" u="none" strike="noStrike">
                          <a:solidFill>
                            <a:srgbClr val="000000"/>
                          </a:solidFill>
                          <a:effectLst/>
                          <a:latin typeface="Calibri" panose="020F0502020204030204" pitchFamily="34" charset="0"/>
                        </a:rPr>
                        <a:t>DUR/ABE</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10A/Hi1 BAR</a:t>
                      </a:r>
                    </a:p>
                  </a:txBody>
                  <a:tcPr marL="9141" marR="9141" marT="914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Calibri" panose="020F0502020204030204" pitchFamily="34" charset="0"/>
                        </a:rPr>
                        <a:t>9</a:t>
                      </a:r>
                    </a:p>
                  </a:txBody>
                  <a:tcPr marL="9141" marR="9141" marT="91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000" b="0" i="0" u="none" strike="noStrike">
                          <a:solidFill>
                            <a:srgbClr val="000000"/>
                          </a:solidFill>
                          <a:effectLst/>
                          <a:latin typeface="Calibri" panose="020F0502020204030204" pitchFamily="34" charset="0"/>
                        </a:rPr>
                        <a:t>0</a:t>
                      </a:r>
                    </a:p>
                  </a:txBody>
                  <a:tcPr marL="9141" marR="9141" marT="9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Calibri" panose="020F0502020204030204" pitchFamily="34" charset="0"/>
                        </a:rPr>
                        <a:t>9</a:t>
                      </a:r>
                    </a:p>
                  </a:txBody>
                  <a:tcPr marL="9141" marR="9141" marT="91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E</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503912580"/>
                  </a:ext>
                </a:extLst>
              </a:tr>
              <a:tr h="283385">
                <a:tc>
                  <a:txBody>
                    <a:bodyPr/>
                    <a:lstStyle/>
                    <a:p>
                      <a:pPr algn="l" fontAlgn="t"/>
                      <a:r>
                        <a:rPr lang="en-GB" sz="800" b="0" i="0" u="none" strike="noStrike">
                          <a:solidFill>
                            <a:srgbClr val="000000"/>
                          </a:solidFill>
                          <a:effectLst/>
                          <a:latin typeface="Tahoma" panose="020B0604030504040204" pitchFamily="34" charset="0"/>
                        </a:rPr>
                        <a:t>STEEL, Riley</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Year 10</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Calibri" panose="020F0502020204030204" pitchFamily="34" charset="0"/>
                        </a:rPr>
                        <a:t>10Sc DUR/ABE</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1000" b="0" i="0" u="none" strike="noStrike">
                          <a:solidFill>
                            <a:srgbClr val="000000"/>
                          </a:solidFill>
                          <a:effectLst/>
                          <a:latin typeface="Calibri" panose="020F0502020204030204" pitchFamily="34" charset="0"/>
                        </a:rPr>
                        <a:t>DUR/ABE</a:t>
                      </a:r>
                    </a:p>
                  </a:txBody>
                  <a:tcPr marL="9141" marR="9141" marT="91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GB" sz="800" b="0" i="0" u="none" strike="noStrike">
                          <a:solidFill>
                            <a:srgbClr val="000000"/>
                          </a:solidFill>
                          <a:effectLst/>
                          <a:latin typeface="Tahoma" panose="020B0604030504040204" pitchFamily="34" charset="0"/>
                        </a:rPr>
                        <a:t>10A/Hi1 BAR</a:t>
                      </a:r>
                    </a:p>
                  </a:txBody>
                  <a:tcPr marL="9141" marR="9141" marT="914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Calibri" panose="020F0502020204030204" pitchFamily="34" charset="0"/>
                        </a:rPr>
                        <a:t>9</a:t>
                      </a:r>
                    </a:p>
                  </a:txBody>
                  <a:tcPr marL="9141" marR="9141" marT="91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000" b="0" i="0" u="none" strike="noStrike">
                          <a:solidFill>
                            <a:srgbClr val="000000"/>
                          </a:solidFill>
                          <a:effectLst/>
                          <a:latin typeface="Calibri" panose="020F0502020204030204" pitchFamily="34" charset="0"/>
                        </a:rPr>
                        <a:t>3</a:t>
                      </a:r>
                    </a:p>
                  </a:txBody>
                  <a:tcPr marL="9141" marR="9141" marT="9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000" b="0" i="0" u="none" strike="noStrike">
                          <a:solidFill>
                            <a:srgbClr val="000000"/>
                          </a:solidFill>
                          <a:effectLst/>
                          <a:latin typeface="Calibri" panose="020F0502020204030204" pitchFamily="34" charset="0"/>
                        </a:rPr>
                        <a:t>6</a:t>
                      </a:r>
                    </a:p>
                  </a:txBody>
                  <a:tcPr marL="9141" marR="9141" marT="91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100" b="0" i="0" u="none" strike="noStrike">
                          <a:solidFill>
                            <a:srgbClr val="FFFFFF"/>
                          </a:solidFill>
                          <a:effectLst/>
                          <a:latin typeface="Calibri" panose="020F0502020204030204" pitchFamily="34" charset="0"/>
                        </a:rPr>
                        <a:t>E</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GB" sz="1100" b="0" i="0" u="none" strike="noStrike">
                          <a:solidFill>
                            <a:srgbClr val="FFFFFF"/>
                          </a:solidFill>
                          <a:effectLst/>
                          <a:latin typeface="Calibri" panose="020F0502020204030204" pitchFamily="34" charset="0"/>
                        </a:rPr>
                        <a:t>D</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GB" sz="1100" b="0" i="0" u="none" strike="noStrike" dirty="0">
                          <a:solidFill>
                            <a:srgbClr val="FFFFFF"/>
                          </a:solidFill>
                          <a:effectLst/>
                          <a:latin typeface="Calibri" panose="020F0502020204030204" pitchFamily="34" charset="0"/>
                        </a:rPr>
                        <a:t>S</a:t>
                      </a:r>
                    </a:p>
                  </a:txBody>
                  <a:tcPr marL="9141" marR="9141" marT="91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017908946"/>
                  </a:ext>
                </a:extLst>
              </a:tr>
            </a:tbl>
          </a:graphicData>
        </a:graphic>
      </p:graphicFrame>
    </p:spTree>
    <p:extLst>
      <p:ext uri="{BB962C8B-B14F-4D97-AF65-F5344CB8AC3E}">
        <p14:creationId xmlns:p14="http://schemas.microsoft.com/office/powerpoint/2010/main" val="2577073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349945" cy="1325563"/>
          </a:xfrm>
        </p:spPr>
        <p:txBody>
          <a:bodyPr/>
          <a:lstStyle/>
          <a:p>
            <a:r>
              <a:rPr lang="en-US" b="1" spc="300" dirty="0">
                <a:cs typeface="Century Gothic"/>
              </a:rPr>
              <a:t>Key points</a:t>
            </a:r>
            <a:endParaRPr lang="en-US" b="1" spc="300" dirty="0"/>
          </a:p>
        </p:txBody>
      </p:sp>
      <p:sp>
        <p:nvSpPr>
          <p:cNvPr id="3" name="Content Placeholder 2"/>
          <p:cNvSpPr>
            <a:spLocks noGrp="1"/>
          </p:cNvSpPr>
          <p:nvPr>
            <p:ph idx="1"/>
          </p:nvPr>
        </p:nvSpPr>
        <p:spPr>
          <a:xfrm>
            <a:off x="838200" y="1690688"/>
            <a:ext cx="10515600" cy="4351338"/>
          </a:xfrm>
        </p:spPr>
        <p:txBody>
          <a:bodyPr>
            <a:normAutofit lnSpcReduction="10000"/>
          </a:bodyPr>
          <a:lstStyle/>
          <a:p>
            <a:pPr marL="514350" indent="-514350">
              <a:buAutoNum type="arabicPeriod"/>
            </a:pPr>
            <a:r>
              <a:rPr lang="en-GB" sz="3200" dirty="0">
                <a:latin typeface="+mj-lt"/>
              </a:rPr>
              <a:t>No one is asking for internal data – if you are going to produce it you need to have a very clear rationale</a:t>
            </a:r>
          </a:p>
          <a:p>
            <a:pPr marL="514350" indent="-514350">
              <a:buFont typeface="Arial" panose="020B0604020202020204" pitchFamily="34" charset="0"/>
              <a:buAutoNum type="arabicPeriod"/>
            </a:pPr>
            <a:r>
              <a:rPr lang="en-GB" sz="3200" dirty="0">
                <a:latin typeface="+mj-lt"/>
              </a:rPr>
              <a:t>Only assess what students have been taught</a:t>
            </a:r>
          </a:p>
          <a:p>
            <a:pPr marL="514350" indent="-514350">
              <a:buFont typeface="Arial" panose="020B0604020202020204" pitchFamily="34" charset="0"/>
              <a:buAutoNum type="arabicPeriod"/>
            </a:pPr>
            <a:r>
              <a:rPr lang="en-GB" sz="3200" dirty="0">
                <a:latin typeface="+mj-lt"/>
              </a:rPr>
              <a:t>Data can help to make comparisons but is unlikely to help students make progress</a:t>
            </a:r>
          </a:p>
          <a:p>
            <a:pPr marL="514350" indent="-514350">
              <a:buAutoNum type="arabicPeriod"/>
            </a:pPr>
            <a:r>
              <a:rPr lang="en-GB" sz="3200" dirty="0">
                <a:latin typeface="+mj-lt"/>
              </a:rPr>
              <a:t>Students are making progress if they </a:t>
            </a:r>
            <a:r>
              <a:rPr lang="en-GB" sz="3200" dirty="0">
                <a:latin typeface="+mj-lt"/>
                <a:ea typeface="Calibri" panose="020F0502020204030204" pitchFamily="34" charset="0"/>
                <a:cs typeface="Calibri" panose="020F0502020204030204" pitchFamily="34" charset="0"/>
              </a:rPr>
              <a:t>know more, remember more and are able to do more </a:t>
            </a:r>
            <a:r>
              <a:rPr lang="en-GB" sz="3200" b="1" i="1" dirty="0">
                <a:latin typeface="+mj-lt"/>
                <a:ea typeface="Calibri" panose="020F0502020204030204" pitchFamily="34" charset="0"/>
                <a:cs typeface="Calibri" panose="020F0502020204030204" pitchFamily="34" charset="0"/>
              </a:rPr>
              <a:t>of the curriculum</a:t>
            </a:r>
            <a:endParaRPr lang="en-GB" sz="3200" b="1" i="1" dirty="0">
              <a:latin typeface="+mj-lt"/>
            </a:endParaRPr>
          </a:p>
          <a:p>
            <a:pPr marL="514350" indent="-514350">
              <a:buAutoNum type="arabicPeriod"/>
            </a:pPr>
            <a:r>
              <a:rPr lang="en-GB" sz="3200" dirty="0">
                <a:latin typeface="+mj-lt"/>
              </a:rPr>
              <a:t>To be used as a progression model the curriculum must be both highly specific and carefully sequenced.</a:t>
            </a:r>
          </a:p>
          <a:p>
            <a:pPr marL="514350" indent="-514350">
              <a:buAutoNum type="arabicPeriod"/>
            </a:pPr>
            <a:endParaRPr lang="en-GB" dirty="0">
              <a:latin typeface="Century Gothic" panose="020B0502020202020204" pitchFamily="34" charset="0"/>
            </a:endParaRPr>
          </a:p>
          <a:p>
            <a:pPr marL="514350" indent="-514350">
              <a:buAutoNum type="arabicPeriod"/>
            </a:pPr>
            <a:endParaRPr lang="en-GB" dirty="0">
              <a:latin typeface="Century Gothic" panose="020B0502020202020204" pitchFamily="34" charset="0"/>
            </a:endParaRPr>
          </a:p>
          <a:p>
            <a:pPr marL="514350" indent="-514350">
              <a:buAutoNum type="arabicPeriod"/>
            </a:pPr>
            <a:endParaRPr lang="en-GB" dirty="0">
              <a:latin typeface="Century Gothic" panose="020B0502020202020204" pitchFamily="34" charset="0"/>
            </a:endParaRPr>
          </a:p>
          <a:p>
            <a:pPr marL="0" indent="0">
              <a:buNone/>
            </a:pPr>
            <a:endParaRPr lang="en-GB" dirty="0">
              <a:latin typeface="Century Gothic" panose="020B0502020202020204" pitchFamily="34" charset="0"/>
            </a:endParaRPr>
          </a:p>
          <a:p>
            <a:pPr marL="0" indent="0">
              <a:buNone/>
            </a:pPr>
            <a:endParaRPr lang="en-GB" dirty="0">
              <a:latin typeface="Century Gothic" panose="020B0502020202020204" pitchFamily="34" charset="0"/>
            </a:endParaRPr>
          </a:p>
          <a:p>
            <a:pPr marL="0" indent="0">
              <a:buNone/>
            </a:pPr>
            <a:endParaRPr lang="en-GB" dirty="0">
              <a:latin typeface="Century Gothic"/>
              <a:cs typeface="Century Gothic"/>
            </a:endParaRPr>
          </a:p>
          <a:p>
            <a:pPr marL="0" indent="0">
              <a:buNone/>
            </a:pPr>
            <a:endParaRPr lang="en-GB" dirty="0">
              <a:latin typeface="Century Gothic"/>
              <a:cs typeface="Century Gothic"/>
            </a:endParaRPr>
          </a:p>
          <a:p>
            <a:endParaRPr lang="en-US" dirty="0"/>
          </a:p>
        </p:txBody>
      </p:sp>
      <p:pic>
        <p:nvPicPr>
          <p:cNvPr id="7" name="Picture 6">
            <a:extLst>
              <a:ext uri="{FF2B5EF4-FFF2-40B4-BE49-F238E27FC236}">
                <a16:creationId xmlns:a16="http://schemas.microsoft.com/office/drawing/2014/main" id="{90387FC4-87FC-BF4F-A9C4-7BDFAAF319B3}"/>
              </a:ext>
            </a:extLst>
          </p:cNvPr>
          <p:cNvPicPr>
            <a:picLocks noChangeAspect="1"/>
          </p:cNvPicPr>
          <p:nvPr/>
        </p:nvPicPr>
        <p:blipFill>
          <a:blip r:embed="rId2"/>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401368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82F6C-A418-F54C-8C11-2CE090F03D73}"/>
              </a:ext>
            </a:extLst>
          </p:cNvPr>
          <p:cNvSpPr>
            <a:spLocks noGrp="1"/>
          </p:cNvSpPr>
          <p:nvPr>
            <p:ph type="title"/>
          </p:nvPr>
        </p:nvSpPr>
        <p:spPr/>
        <p:txBody>
          <a:bodyPr>
            <a:noAutofit/>
          </a:bodyPr>
          <a:lstStyle/>
          <a:p>
            <a:r>
              <a:rPr lang="en-US" b="1" spc="300" dirty="0"/>
              <a:t>The problem with flight paths</a:t>
            </a:r>
          </a:p>
        </p:txBody>
      </p:sp>
      <p:sp>
        <p:nvSpPr>
          <p:cNvPr id="3" name="Text Placeholder 2">
            <a:extLst>
              <a:ext uri="{FF2B5EF4-FFF2-40B4-BE49-F238E27FC236}">
                <a16:creationId xmlns:a16="http://schemas.microsoft.com/office/drawing/2014/main" id="{22349346-0208-FC41-9309-6A5BD49E6C81}"/>
              </a:ext>
            </a:extLst>
          </p:cNvPr>
          <p:cNvSpPr>
            <a:spLocks noGrp="1"/>
          </p:cNvSpPr>
          <p:nvPr>
            <p:ph type="body" idx="1"/>
          </p:nvPr>
        </p:nvSpPr>
        <p:spPr>
          <a:xfrm>
            <a:off x="415600" y="1918741"/>
            <a:ext cx="11360800" cy="4173092"/>
          </a:xfrm>
        </p:spPr>
        <p:txBody>
          <a:bodyPr/>
          <a:lstStyle/>
          <a:p>
            <a:r>
              <a:rPr lang="en-GB" sz="3200" dirty="0">
                <a:latin typeface="+mj-lt"/>
              </a:rPr>
              <a:t>Beliefs matter</a:t>
            </a:r>
          </a:p>
          <a:p>
            <a:endParaRPr lang="en-GB" sz="3200" dirty="0">
              <a:latin typeface="+mj-lt"/>
            </a:endParaRPr>
          </a:p>
          <a:p>
            <a:r>
              <a:rPr lang="en-GB" sz="3200" dirty="0">
                <a:latin typeface="+mj-lt"/>
              </a:rPr>
              <a:t>Predictions can become self fulfilling prophesies</a:t>
            </a:r>
          </a:p>
          <a:p>
            <a:endParaRPr lang="en-GB" sz="3200" dirty="0">
              <a:latin typeface="+mj-lt"/>
            </a:endParaRPr>
          </a:p>
          <a:p>
            <a:r>
              <a:rPr lang="en-GB" sz="3200" dirty="0">
                <a:latin typeface="+mj-lt"/>
              </a:rPr>
              <a:t>Predictions are probabilistic – they are only ever accurate </a:t>
            </a:r>
            <a:r>
              <a:rPr lang="en-GB" sz="3200" i="1" dirty="0">
                <a:latin typeface="+mj-lt"/>
              </a:rPr>
              <a:t>on average.</a:t>
            </a:r>
          </a:p>
        </p:txBody>
      </p:sp>
      <p:pic>
        <p:nvPicPr>
          <p:cNvPr id="8" name="Picture 7">
            <a:extLst>
              <a:ext uri="{FF2B5EF4-FFF2-40B4-BE49-F238E27FC236}">
                <a16:creationId xmlns:a16="http://schemas.microsoft.com/office/drawing/2014/main" id="{96E7F190-5186-F944-8C54-10C62D0DAB82}"/>
              </a:ext>
            </a:extLst>
          </p:cNvPr>
          <p:cNvPicPr>
            <a:picLocks noChangeAspect="1"/>
          </p:cNvPicPr>
          <p:nvPr/>
        </p:nvPicPr>
        <p:blipFill>
          <a:blip r:embed="rId2"/>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102088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8995349" cy="1325563"/>
          </a:xfrm>
        </p:spPr>
        <p:txBody>
          <a:bodyPr/>
          <a:lstStyle/>
          <a:p>
            <a:r>
              <a:rPr lang="en-GB" b="1" spc="300" dirty="0"/>
              <a:t>The problem with Age Related Expectations</a:t>
            </a:r>
          </a:p>
        </p:txBody>
      </p:sp>
      <p:sp>
        <p:nvSpPr>
          <p:cNvPr id="3" name="Content Placeholder 2"/>
          <p:cNvSpPr>
            <a:spLocks noGrp="1"/>
          </p:cNvSpPr>
          <p:nvPr>
            <p:ph idx="1"/>
          </p:nvPr>
        </p:nvSpPr>
        <p:spPr>
          <a:xfrm>
            <a:off x="838199" y="3783745"/>
            <a:ext cx="10515600" cy="2554989"/>
          </a:xfrm>
        </p:spPr>
        <p:txBody>
          <a:bodyPr/>
          <a:lstStyle/>
          <a:p>
            <a:r>
              <a:rPr lang="en-GB" sz="3200" dirty="0">
                <a:latin typeface="+mj-lt"/>
              </a:rPr>
              <a:t>They’re guesswork: we use ‘what some children can do’ as a guide to suggest ‘what all children should do’</a:t>
            </a:r>
          </a:p>
          <a:p>
            <a:r>
              <a:rPr lang="en-GB" sz="3200" dirty="0">
                <a:latin typeface="+mj-lt"/>
              </a:rPr>
              <a:t>They don’t help us understand </a:t>
            </a:r>
            <a:r>
              <a:rPr lang="en-GB" sz="3200" i="1" dirty="0">
                <a:latin typeface="+mj-lt"/>
              </a:rPr>
              <a:t>why</a:t>
            </a:r>
            <a:r>
              <a:rPr lang="en-GB" sz="3200" dirty="0">
                <a:latin typeface="+mj-lt"/>
              </a:rPr>
              <a:t> expectations are (or aren’t) met</a:t>
            </a:r>
          </a:p>
          <a:p>
            <a:r>
              <a:rPr lang="en-GB" sz="3200" dirty="0">
                <a:latin typeface="+mj-lt"/>
              </a:rPr>
              <a:t>Instead, we need </a:t>
            </a:r>
            <a:r>
              <a:rPr lang="en-GB" sz="3200" b="1" dirty="0">
                <a:latin typeface="+mj-lt"/>
              </a:rPr>
              <a:t>curriculum related expectations</a:t>
            </a:r>
            <a:r>
              <a:rPr lang="en-GB" sz="3200" dirty="0">
                <a:latin typeface="+mj-lt"/>
              </a:rPr>
              <a:t>.</a:t>
            </a:r>
          </a:p>
          <a:p>
            <a:pPr marL="514350" indent="-514350">
              <a:buFont typeface="+mj-lt"/>
              <a:buAutoNum type="arabicPeriod"/>
            </a:pPr>
            <a:endParaRPr lang="en-GB" sz="3200" dirty="0">
              <a:latin typeface="+mj-lt"/>
            </a:endParaRPr>
          </a:p>
          <a:p>
            <a:pPr marL="0" indent="0">
              <a:buNone/>
            </a:pPr>
            <a:endParaRPr lang="en-GB" dirty="0">
              <a:latin typeface="Century Gothic"/>
            </a:endParaRPr>
          </a:p>
          <a:p>
            <a:endParaRPr lang="en-GB" dirty="0">
              <a:latin typeface="Century Gothic"/>
            </a:endParaRPr>
          </a:p>
          <a:p>
            <a:endParaRPr lang="en-GB" dirty="0">
              <a:latin typeface="Century Gothic" panose="020B0502020202020204" pitchFamily="34" charset="0"/>
            </a:endParaRPr>
          </a:p>
          <a:p>
            <a:endParaRPr lang="en-GB" dirty="0">
              <a:latin typeface="Century Gothic"/>
              <a:cs typeface="Century Gothic"/>
            </a:endParaRPr>
          </a:p>
          <a:p>
            <a:pPr lvl="1"/>
            <a:endParaRPr lang="en-GB" dirty="0">
              <a:latin typeface="Century Gothic"/>
              <a:cs typeface="Century Gothic"/>
            </a:endParaRPr>
          </a:p>
          <a:p>
            <a:pPr marL="0" indent="0">
              <a:buNone/>
            </a:pPr>
            <a:endParaRPr lang="en-GB" dirty="0">
              <a:latin typeface="Century Gothic"/>
              <a:cs typeface="Century Gothic"/>
            </a:endParaRPr>
          </a:p>
          <a:p>
            <a:pPr marL="0" indent="0">
              <a:buNone/>
            </a:pPr>
            <a:endParaRPr lang="en-GB" dirty="0">
              <a:latin typeface="Century Gothic"/>
              <a:cs typeface="Century Gothic"/>
            </a:endParaRPr>
          </a:p>
          <a:p>
            <a:endParaRPr lang="en-US" dirty="0"/>
          </a:p>
        </p:txBody>
      </p:sp>
      <p:pic>
        <p:nvPicPr>
          <p:cNvPr id="4" name="Picture 3">
            <a:extLst>
              <a:ext uri="{FF2B5EF4-FFF2-40B4-BE49-F238E27FC236}">
                <a16:creationId xmlns:a16="http://schemas.microsoft.com/office/drawing/2014/main" id="{36511A77-468E-FC41-B932-0F1C31E7484E}"/>
              </a:ext>
            </a:extLst>
          </p:cNvPr>
          <p:cNvPicPr>
            <a:picLocks noChangeAspect="1"/>
          </p:cNvPicPr>
          <p:nvPr/>
        </p:nvPicPr>
        <p:blipFill>
          <a:blip r:embed="rId2"/>
          <a:stretch>
            <a:fillRect/>
          </a:stretch>
        </p:blipFill>
        <p:spPr>
          <a:xfrm>
            <a:off x="1123207" y="1630744"/>
            <a:ext cx="3294414" cy="2212946"/>
          </a:xfrm>
          <a:prstGeom prst="rect">
            <a:avLst/>
          </a:prstGeom>
        </p:spPr>
      </p:pic>
      <p:pic>
        <p:nvPicPr>
          <p:cNvPr id="6" name="Picture 5">
            <a:extLst>
              <a:ext uri="{FF2B5EF4-FFF2-40B4-BE49-F238E27FC236}">
                <a16:creationId xmlns:a16="http://schemas.microsoft.com/office/drawing/2014/main" id="{8647177C-8BCA-884F-9546-DF59498AD104}"/>
              </a:ext>
            </a:extLst>
          </p:cNvPr>
          <p:cNvPicPr>
            <a:picLocks noChangeAspect="1"/>
          </p:cNvPicPr>
          <p:nvPr/>
        </p:nvPicPr>
        <p:blipFill>
          <a:blip r:embed="rId3"/>
          <a:stretch>
            <a:fillRect/>
          </a:stretch>
        </p:blipFill>
        <p:spPr>
          <a:xfrm>
            <a:off x="4417621" y="1486299"/>
            <a:ext cx="3135086" cy="2357391"/>
          </a:xfrm>
          <a:prstGeom prst="rect">
            <a:avLst/>
          </a:prstGeom>
        </p:spPr>
      </p:pic>
      <p:pic>
        <p:nvPicPr>
          <p:cNvPr id="7" name="Picture 6">
            <a:extLst>
              <a:ext uri="{FF2B5EF4-FFF2-40B4-BE49-F238E27FC236}">
                <a16:creationId xmlns:a16="http://schemas.microsoft.com/office/drawing/2014/main" id="{2DA842A6-AFC8-9A44-B49E-6769F536EBB3}"/>
              </a:ext>
            </a:extLst>
          </p:cNvPr>
          <p:cNvPicPr>
            <a:picLocks noChangeAspect="1"/>
          </p:cNvPicPr>
          <p:nvPr/>
        </p:nvPicPr>
        <p:blipFill>
          <a:blip r:embed="rId4"/>
          <a:stretch>
            <a:fillRect/>
          </a:stretch>
        </p:blipFill>
        <p:spPr>
          <a:xfrm>
            <a:off x="7672121" y="1541044"/>
            <a:ext cx="3175000" cy="2247900"/>
          </a:xfrm>
          <a:prstGeom prst="rect">
            <a:avLst/>
          </a:prstGeom>
        </p:spPr>
      </p:pic>
      <p:pic>
        <p:nvPicPr>
          <p:cNvPr id="10" name="Picture 9">
            <a:extLst>
              <a:ext uri="{FF2B5EF4-FFF2-40B4-BE49-F238E27FC236}">
                <a16:creationId xmlns:a16="http://schemas.microsoft.com/office/drawing/2014/main" id="{A8742F93-C13A-AF4F-AAA1-0F2D891B80A0}"/>
              </a:ext>
            </a:extLst>
          </p:cNvPr>
          <p:cNvPicPr>
            <a:picLocks noChangeAspect="1"/>
          </p:cNvPicPr>
          <p:nvPr/>
        </p:nvPicPr>
        <p:blipFill>
          <a:blip r:embed="rId5"/>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127981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468A-A02A-E44D-8889-BC9592F8AC00}"/>
              </a:ext>
            </a:extLst>
          </p:cNvPr>
          <p:cNvSpPr>
            <a:spLocks noGrp="1"/>
          </p:cNvSpPr>
          <p:nvPr>
            <p:ph type="title"/>
          </p:nvPr>
        </p:nvSpPr>
        <p:spPr/>
        <p:txBody>
          <a:bodyPr/>
          <a:lstStyle/>
          <a:p>
            <a:r>
              <a:rPr lang="en-US" b="1" spc="300" dirty="0"/>
              <a:t>What does it mean to use the curriculum as a progression model?</a:t>
            </a:r>
          </a:p>
        </p:txBody>
      </p:sp>
      <p:sp>
        <p:nvSpPr>
          <p:cNvPr id="10" name="Content Placeholder 2">
            <a:extLst>
              <a:ext uri="{FF2B5EF4-FFF2-40B4-BE49-F238E27FC236}">
                <a16:creationId xmlns:a16="http://schemas.microsoft.com/office/drawing/2014/main" id="{43989C9B-4B91-1645-9583-8F9CC9EA19C9}"/>
              </a:ext>
            </a:extLst>
          </p:cNvPr>
          <p:cNvSpPr>
            <a:spLocks noGrp="1"/>
          </p:cNvSpPr>
          <p:nvPr>
            <p:ph idx="1"/>
          </p:nvPr>
        </p:nvSpPr>
        <p:spPr>
          <a:xfrm>
            <a:off x="838200" y="1804736"/>
            <a:ext cx="10515600" cy="4312973"/>
          </a:xfrm>
        </p:spPr>
        <p:txBody>
          <a:bodyPr>
            <a:normAutofit/>
          </a:bodyPr>
          <a:lstStyle/>
          <a:p>
            <a:pPr marL="514350" indent="-514350">
              <a:buFont typeface="+mj-lt"/>
              <a:buAutoNum type="arabicPeriod"/>
            </a:pPr>
            <a:r>
              <a:rPr lang="en-GB" dirty="0">
                <a:latin typeface="+mj-lt"/>
              </a:rPr>
              <a:t>What if progressing through the curriculum doesn’t result in students making progress?</a:t>
            </a:r>
          </a:p>
          <a:p>
            <a:pPr marL="514350" indent="-514350">
              <a:buFont typeface="+mj-lt"/>
              <a:buAutoNum type="arabicPeriod"/>
            </a:pPr>
            <a:endParaRPr lang="en-GB" dirty="0">
              <a:latin typeface="+mj-lt"/>
            </a:endParaRPr>
          </a:p>
          <a:p>
            <a:pPr marL="514350" indent="-514350">
              <a:buFont typeface="+mj-lt"/>
              <a:buAutoNum type="arabicPeriod"/>
            </a:pPr>
            <a:r>
              <a:rPr lang="en-GB" dirty="0">
                <a:latin typeface="+mj-lt"/>
              </a:rPr>
              <a:t>How do we know if students know, remember and can do more </a:t>
            </a:r>
            <a:r>
              <a:rPr lang="en-GB" i="1" dirty="0">
                <a:latin typeface="+mj-lt"/>
              </a:rPr>
              <a:t>of the curriculum</a:t>
            </a:r>
            <a:r>
              <a:rPr lang="en-GB" dirty="0">
                <a:latin typeface="+mj-lt"/>
              </a:rPr>
              <a:t>?</a:t>
            </a:r>
          </a:p>
          <a:p>
            <a:pPr marL="514350" indent="-514350">
              <a:buFont typeface="+mj-lt"/>
              <a:buAutoNum type="arabicPeriod"/>
            </a:pPr>
            <a:endParaRPr lang="en-GB" dirty="0">
              <a:latin typeface="+mj-lt"/>
            </a:endParaRPr>
          </a:p>
          <a:p>
            <a:pPr marL="514350" indent="-514350">
              <a:buFont typeface="+mj-lt"/>
              <a:buAutoNum type="arabicPeriod"/>
            </a:pPr>
            <a:r>
              <a:rPr lang="en-GB" dirty="0">
                <a:latin typeface="+mj-lt"/>
              </a:rPr>
              <a:t>What should we do with assessment data?</a:t>
            </a:r>
          </a:p>
          <a:p>
            <a:pPr marL="0" indent="0">
              <a:buNone/>
            </a:pPr>
            <a:endParaRPr lang="en-GB" b="1" dirty="0"/>
          </a:p>
          <a:p>
            <a:pPr marL="0" indent="0">
              <a:buNone/>
            </a:pPr>
            <a:endParaRPr lang="en-GB" b="1" dirty="0"/>
          </a:p>
          <a:p>
            <a:pPr marL="0" indent="0">
              <a:buNone/>
            </a:pPr>
            <a:endParaRPr lang="en-US" sz="3200" dirty="0">
              <a:latin typeface="+mj-lt"/>
            </a:endParaRPr>
          </a:p>
          <a:p>
            <a:endParaRPr lang="en-US" i="1" dirty="0">
              <a:latin typeface="+mj-lt"/>
            </a:endParaRPr>
          </a:p>
        </p:txBody>
      </p:sp>
      <p:pic>
        <p:nvPicPr>
          <p:cNvPr id="8" name="Picture 7">
            <a:extLst>
              <a:ext uri="{FF2B5EF4-FFF2-40B4-BE49-F238E27FC236}">
                <a16:creationId xmlns:a16="http://schemas.microsoft.com/office/drawing/2014/main" id="{9034EE14-6841-DC4F-B20C-7B261A2E0D02}"/>
              </a:ext>
            </a:extLst>
          </p:cNvPr>
          <p:cNvPicPr>
            <a:picLocks noChangeAspect="1"/>
          </p:cNvPicPr>
          <p:nvPr/>
        </p:nvPicPr>
        <p:blipFill>
          <a:blip r:embed="rId2"/>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90345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468A-A02A-E44D-8889-BC9592F8AC00}"/>
              </a:ext>
            </a:extLst>
          </p:cNvPr>
          <p:cNvSpPr>
            <a:spLocks noGrp="1"/>
          </p:cNvSpPr>
          <p:nvPr>
            <p:ph type="title"/>
          </p:nvPr>
        </p:nvSpPr>
        <p:spPr>
          <a:xfrm>
            <a:off x="253583" y="316225"/>
            <a:ext cx="9883515" cy="1325563"/>
          </a:xfrm>
        </p:spPr>
        <p:txBody>
          <a:bodyPr>
            <a:normAutofit fontScale="90000"/>
          </a:bodyPr>
          <a:lstStyle/>
          <a:p>
            <a:pPr marL="514350" indent="-514350">
              <a:buFont typeface="+mj-lt"/>
              <a:buAutoNum type="arabicPeriod"/>
            </a:pPr>
            <a:r>
              <a:rPr lang="en-GB" dirty="0"/>
              <a:t>What if progressing through the curriculum doesn’t result in students making progress?</a:t>
            </a:r>
          </a:p>
        </p:txBody>
      </p:sp>
      <p:sp>
        <p:nvSpPr>
          <p:cNvPr id="10" name="Content Placeholder 2">
            <a:extLst>
              <a:ext uri="{FF2B5EF4-FFF2-40B4-BE49-F238E27FC236}">
                <a16:creationId xmlns:a16="http://schemas.microsoft.com/office/drawing/2014/main" id="{43989C9B-4B91-1645-9583-8F9CC9EA19C9}"/>
              </a:ext>
            </a:extLst>
          </p:cNvPr>
          <p:cNvSpPr>
            <a:spLocks noGrp="1"/>
          </p:cNvSpPr>
          <p:nvPr>
            <p:ph idx="1"/>
          </p:nvPr>
        </p:nvSpPr>
        <p:spPr>
          <a:xfrm>
            <a:off x="838200" y="1641788"/>
            <a:ext cx="10515600" cy="4210373"/>
          </a:xfrm>
        </p:spPr>
        <p:txBody>
          <a:bodyPr>
            <a:normAutofit lnSpcReduction="10000"/>
          </a:bodyPr>
          <a:lstStyle/>
          <a:p>
            <a:pPr marL="0" indent="0">
              <a:buNone/>
            </a:pPr>
            <a:r>
              <a:rPr lang="en-GB" dirty="0">
                <a:latin typeface="+mj-lt"/>
                <a:cs typeface="Century Gothic"/>
              </a:rPr>
              <a:t>The curriculum isn’t good enough if</a:t>
            </a:r>
          </a:p>
          <a:p>
            <a:pPr lvl="1"/>
            <a:r>
              <a:rPr lang="en-GB" sz="2800" dirty="0">
                <a:latin typeface="+mj-lt"/>
                <a:cs typeface="Century Gothic"/>
              </a:rPr>
              <a:t>It’s not specific enough about what students need to know, remember and be able to do</a:t>
            </a:r>
          </a:p>
          <a:p>
            <a:pPr lvl="1"/>
            <a:r>
              <a:rPr lang="en-GB" sz="2800" dirty="0">
                <a:latin typeface="+mj-lt"/>
                <a:cs typeface="Century Gothic"/>
              </a:rPr>
              <a:t>It’s not coherently sequenced to ensure students are able to make progress</a:t>
            </a:r>
          </a:p>
          <a:p>
            <a:pPr marL="0" indent="0">
              <a:buNone/>
            </a:pPr>
            <a:r>
              <a:rPr lang="en-GB" dirty="0">
                <a:latin typeface="+mj-lt"/>
                <a:cs typeface="Century Gothic"/>
              </a:rPr>
              <a:t>As a result, students are </a:t>
            </a:r>
          </a:p>
          <a:p>
            <a:pPr lvl="1"/>
            <a:r>
              <a:rPr lang="en-GB" sz="2800" dirty="0">
                <a:latin typeface="+mj-lt"/>
                <a:cs typeface="Century Gothic"/>
              </a:rPr>
              <a:t>assessed on things they haven’t been taught </a:t>
            </a:r>
          </a:p>
          <a:p>
            <a:pPr lvl="1"/>
            <a:r>
              <a:rPr lang="en-GB" sz="2800" dirty="0">
                <a:latin typeface="+mj-lt"/>
                <a:cs typeface="Century Gothic"/>
              </a:rPr>
              <a:t>don’t possess the requisite knowledge to be able to do what is being assessed</a:t>
            </a:r>
          </a:p>
          <a:p>
            <a:pPr marL="0" indent="0">
              <a:buNone/>
            </a:pPr>
            <a:r>
              <a:rPr lang="en-GB" dirty="0">
                <a:latin typeface="+mj-lt"/>
                <a:cs typeface="Century Gothic"/>
              </a:rPr>
              <a:t>Teach what will be assessed and </a:t>
            </a:r>
            <a:r>
              <a:rPr lang="en-GB" i="1" dirty="0">
                <a:latin typeface="+mj-lt"/>
                <a:cs typeface="Century Gothic"/>
              </a:rPr>
              <a:t>only assess what has been taught</a:t>
            </a:r>
            <a:r>
              <a:rPr lang="en-GB" dirty="0">
                <a:latin typeface="+mj-lt"/>
                <a:cs typeface="Century Gothic"/>
              </a:rPr>
              <a:t>.</a:t>
            </a:r>
          </a:p>
          <a:p>
            <a:endParaRPr lang="en-GB" sz="3200" dirty="0">
              <a:latin typeface="+mj-lt"/>
              <a:cs typeface="Century Gothic"/>
            </a:endParaRPr>
          </a:p>
          <a:p>
            <a:endParaRPr lang="en-US" dirty="0">
              <a:latin typeface="Century Gothic" panose="020B0502020202020204" pitchFamily="34" charset="0"/>
            </a:endParaRPr>
          </a:p>
          <a:p>
            <a:endParaRPr lang="en-US" dirty="0">
              <a:latin typeface="Century Gothic" panose="020B0502020202020204" pitchFamily="34" charset="0"/>
            </a:endParaRPr>
          </a:p>
        </p:txBody>
      </p:sp>
      <p:pic>
        <p:nvPicPr>
          <p:cNvPr id="8" name="Picture 7">
            <a:extLst>
              <a:ext uri="{FF2B5EF4-FFF2-40B4-BE49-F238E27FC236}">
                <a16:creationId xmlns:a16="http://schemas.microsoft.com/office/drawing/2014/main" id="{3B3EFFBC-0AD5-894E-8ED5-FFE61211ECA7}"/>
              </a:ext>
            </a:extLst>
          </p:cNvPr>
          <p:cNvPicPr>
            <a:picLocks noChangeAspect="1"/>
          </p:cNvPicPr>
          <p:nvPr/>
        </p:nvPicPr>
        <p:blipFill>
          <a:blip r:embed="rId2"/>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131478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749197" cy="1325563"/>
          </a:xfrm>
        </p:spPr>
        <p:txBody>
          <a:bodyPr/>
          <a:lstStyle/>
          <a:p>
            <a:r>
              <a:rPr lang="en-GB" b="1" spc="300" dirty="0">
                <a:cs typeface="Century Gothic"/>
              </a:rPr>
              <a:t>Curriculum Related Expectations</a:t>
            </a:r>
          </a:p>
        </p:txBody>
      </p:sp>
      <p:sp>
        <p:nvSpPr>
          <p:cNvPr id="3" name="Content Placeholder 2"/>
          <p:cNvSpPr>
            <a:spLocks noGrp="1"/>
          </p:cNvSpPr>
          <p:nvPr>
            <p:ph idx="1"/>
          </p:nvPr>
        </p:nvSpPr>
        <p:spPr>
          <a:xfrm>
            <a:off x="838199" y="1690688"/>
            <a:ext cx="10515600" cy="4186472"/>
          </a:xfrm>
        </p:spPr>
        <p:txBody>
          <a:bodyPr>
            <a:normAutofit fontScale="92500" lnSpcReduction="20000"/>
          </a:bodyPr>
          <a:lstStyle/>
          <a:p>
            <a:r>
              <a:rPr lang="en-GB" sz="3200" dirty="0">
                <a:latin typeface="+mj-lt"/>
              </a:rPr>
              <a:t>What </a:t>
            </a:r>
            <a:r>
              <a:rPr lang="en-GB" sz="3200" i="1" dirty="0">
                <a:latin typeface="+mj-lt"/>
              </a:rPr>
              <a:t>specifically</a:t>
            </a:r>
            <a:r>
              <a:rPr lang="en-GB" sz="3200" dirty="0">
                <a:latin typeface="+mj-lt"/>
              </a:rPr>
              <a:t> do we want students to know and be able to do?</a:t>
            </a:r>
          </a:p>
          <a:p>
            <a:pPr marL="457200" lvl="1" indent="0">
              <a:spcBef>
                <a:spcPts val="1000"/>
              </a:spcBef>
              <a:buNone/>
            </a:pPr>
            <a:r>
              <a:rPr lang="en-GB" sz="2800" b="1" dirty="0">
                <a:latin typeface="+mj-lt"/>
                <a:cs typeface="Century Gothic"/>
              </a:rPr>
              <a:t>Bad</a:t>
            </a:r>
            <a:r>
              <a:rPr lang="en-GB" sz="2800" dirty="0">
                <a:latin typeface="+mj-lt"/>
                <a:cs typeface="Century Gothic"/>
              </a:rPr>
              <a:t>: students will learn how to write an analytic essay</a:t>
            </a:r>
          </a:p>
          <a:p>
            <a:pPr marL="457200" lvl="1" indent="0">
              <a:spcBef>
                <a:spcPts val="1000"/>
              </a:spcBef>
              <a:buNone/>
            </a:pPr>
            <a:r>
              <a:rPr lang="en-GB" sz="2800" b="1" dirty="0">
                <a:latin typeface="+mj-lt"/>
                <a:cs typeface="Century Gothic"/>
              </a:rPr>
              <a:t>Better</a:t>
            </a:r>
            <a:r>
              <a:rPr lang="en-GB" sz="2800" dirty="0">
                <a:latin typeface="+mj-lt"/>
                <a:cs typeface="Century Gothic"/>
              </a:rPr>
              <a:t>: students will learn how to scaffold an analytic essay as a ‘conversation’ between 2 points of view (they say/I say)</a:t>
            </a:r>
          </a:p>
          <a:p>
            <a:pPr marL="457200" lvl="1" indent="0">
              <a:spcBef>
                <a:spcPts val="1000"/>
              </a:spcBef>
              <a:buNone/>
            </a:pPr>
            <a:r>
              <a:rPr lang="en-GB" sz="2800" b="1" dirty="0">
                <a:latin typeface="+mj-lt"/>
                <a:cs typeface="Century Gothic"/>
              </a:rPr>
              <a:t>Best</a:t>
            </a:r>
            <a:r>
              <a:rPr lang="en-GB" sz="2800" dirty="0">
                <a:latin typeface="+mj-lt"/>
                <a:cs typeface="Century Gothic"/>
              </a:rPr>
              <a:t>: students will learn how to write a thesis statement beginning with a subordinating conjunction and using a list of triple/quadruple adjectives to frame the arguments they will develop</a:t>
            </a:r>
            <a:endParaRPr lang="en-GB" sz="2800" dirty="0">
              <a:latin typeface="+mj-lt"/>
            </a:endParaRPr>
          </a:p>
          <a:p>
            <a:r>
              <a:rPr lang="en-GB" sz="3200" dirty="0">
                <a:latin typeface="+mj-lt"/>
              </a:rPr>
              <a:t>These must be reasonable expectations of what students should learn</a:t>
            </a:r>
          </a:p>
          <a:p>
            <a:r>
              <a:rPr lang="en-GB" sz="3200" dirty="0">
                <a:latin typeface="+mj-lt"/>
                <a:cs typeface="Century Gothic"/>
              </a:rPr>
              <a:t>The more specific you are, the more likely you are to teach and assess what has been specified.</a:t>
            </a:r>
            <a:endParaRPr lang="en-US" sz="3200" dirty="0">
              <a:latin typeface="+mj-lt"/>
            </a:endParaRPr>
          </a:p>
          <a:p>
            <a:endParaRPr lang="en-GB" sz="3200" dirty="0">
              <a:latin typeface="+mj-lt"/>
            </a:endParaRPr>
          </a:p>
          <a:p>
            <a:endParaRPr lang="en-GB" sz="3200" dirty="0">
              <a:latin typeface="+mj-lt"/>
            </a:endParaRPr>
          </a:p>
          <a:p>
            <a:endParaRPr lang="en-GB" dirty="0">
              <a:latin typeface="Century Gothic"/>
            </a:endParaRPr>
          </a:p>
          <a:p>
            <a:endParaRPr lang="en-GB" dirty="0">
              <a:latin typeface="Century Gothic"/>
            </a:endParaRPr>
          </a:p>
          <a:p>
            <a:endParaRPr lang="en-GB" dirty="0">
              <a:latin typeface="Century Gothic" panose="020B0502020202020204" pitchFamily="34" charset="0"/>
            </a:endParaRPr>
          </a:p>
          <a:p>
            <a:endParaRPr lang="en-GB" dirty="0">
              <a:latin typeface="Century Gothic"/>
              <a:cs typeface="Century Gothic"/>
            </a:endParaRPr>
          </a:p>
          <a:p>
            <a:pPr lvl="1"/>
            <a:endParaRPr lang="en-GB" dirty="0">
              <a:latin typeface="Century Gothic"/>
              <a:cs typeface="Century Gothic"/>
            </a:endParaRPr>
          </a:p>
          <a:p>
            <a:pPr marL="0" indent="0">
              <a:buNone/>
            </a:pPr>
            <a:endParaRPr lang="en-GB" dirty="0">
              <a:latin typeface="Century Gothic"/>
              <a:cs typeface="Century Gothic"/>
            </a:endParaRPr>
          </a:p>
          <a:p>
            <a:pPr marL="0" indent="0">
              <a:buNone/>
            </a:pPr>
            <a:endParaRPr lang="en-GB" dirty="0">
              <a:latin typeface="Century Gothic"/>
              <a:cs typeface="Century Gothic"/>
            </a:endParaRPr>
          </a:p>
          <a:p>
            <a:endParaRPr lang="en-US" dirty="0"/>
          </a:p>
        </p:txBody>
      </p:sp>
      <p:pic>
        <p:nvPicPr>
          <p:cNvPr id="8" name="Picture 7">
            <a:extLst>
              <a:ext uri="{FF2B5EF4-FFF2-40B4-BE49-F238E27FC236}">
                <a16:creationId xmlns:a16="http://schemas.microsoft.com/office/drawing/2014/main" id="{E1170ECE-D661-0F48-9B36-A439E191CFAB}"/>
              </a:ext>
            </a:extLst>
          </p:cNvPr>
          <p:cNvPicPr>
            <a:picLocks noChangeAspect="1"/>
          </p:cNvPicPr>
          <p:nvPr/>
        </p:nvPicPr>
        <p:blipFill>
          <a:blip r:embed="rId2"/>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254563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749197" cy="1325563"/>
          </a:xfrm>
        </p:spPr>
        <p:txBody>
          <a:bodyPr/>
          <a:lstStyle/>
          <a:p>
            <a:r>
              <a:rPr lang="en-GB" b="1" spc="300" dirty="0">
                <a:cs typeface="Century Gothic"/>
              </a:rPr>
              <a:t>Progression within subjects</a:t>
            </a:r>
          </a:p>
        </p:txBody>
      </p:sp>
      <p:sp>
        <p:nvSpPr>
          <p:cNvPr id="3" name="Content Placeholder 2"/>
          <p:cNvSpPr>
            <a:spLocks noGrp="1"/>
          </p:cNvSpPr>
          <p:nvPr>
            <p:ph idx="1"/>
          </p:nvPr>
        </p:nvSpPr>
        <p:spPr>
          <a:xfrm>
            <a:off x="838199" y="1690688"/>
            <a:ext cx="10515600" cy="4186472"/>
          </a:xfrm>
        </p:spPr>
        <p:txBody>
          <a:bodyPr>
            <a:normAutofit/>
          </a:bodyPr>
          <a:lstStyle/>
          <a:p>
            <a:r>
              <a:rPr lang="en-GB" sz="3200" dirty="0">
                <a:latin typeface="+mj-lt"/>
              </a:rPr>
              <a:t>Is your subject more hierarchical (tall) or more cumulative (wide)?</a:t>
            </a:r>
          </a:p>
          <a:p>
            <a:endParaRPr lang="en-GB" sz="3200" dirty="0">
              <a:latin typeface="+mj-lt"/>
            </a:endParaRPr>
          </a:p>
          <a:p>
            <a:r>
              <a:rPr lang="en-GB" sz="3200" dirty="0">
                <a:latin typeface="+mj-lt"/>
              </a:rPr>
              <a:t>Learning progressions must be:</a:t>
            </a:r>
          </a:p>
          <a:p>
            <a:pPr lvl="1">
              <a:buFontTx/>
              <a:buChar char="-"/>
            </a:pPr>
            <a:r>
              <a:rPr lang="en-GB" sz="3200" dirty="0">
                <a:latin typeface="+mj-lt"/>
              </a:rPr>
              <a:t>Inherently </a:t>
            </a:r>
            <a:r>
              <a:rPr lang="en-GB" sz="3200" b="1" dirty="0">
                <a:latin typeface="+mj-lt"/>
              </a:rPr>
              <a:t>empirical </a:t>
            </a:r>
            <a:r>
              <a:rPr lang="en-GB" sz="3200" dirty="0">
                <a:latin typeface="+mj-lt"/>
              </a:rPr>
              <a:t>– based on how children actually learn the thing</a:t>
            </a:r>
          </a:p>
          <a:p>
            <a:pPr lvl="1">
              <a:buFontTx/>
              <a:buChar char="-"/>
            </a:pPr>
            <a:r>
              <a:rPr lang="en-GB" sz="3200" dirty="0">
                <a:latin typeface="+mj-lt"/>
              </a:rPr>
              <a:t>Inherently </a:t>
            </a:r>
            <a:r>
              <a:rPr lang="en-GB" sz="3200" b="1" dirty="0">
                <a:latin typeface="+mj-lt"/>
              </a:rPr>
              <a:t>local</a:t>
            </a:r>
            <a:r>
              <a:rPr lang="en-GB" sz="3200" dirty="0">
                <a:latin typeface="+mj-lt"/>
              </a:rPr>
              <a:t> — </a:t>
            </a:r>
            <a:r>
              <a:rPr lang="en-GB" sz="3200" i="1" dirty="0">
                <a:latin typeface="+mj-lt"/>
              </a:rPr>
              <a:t>what</a:t>
            </a:r>
            <a:r>
              <a:rPr lang="en-GB" sz="3200" dirty="0">
                <a:latin typeface="+mj-lt"/>
              </a:rPr>
              <a:t> we focus on is our choice.</a:t>
            </a:r>
          </a:p>
          <a:p>
            <a:endParaRPr lang="en-GB" sz="3200" dirty="0">
              <a:latin typeface="+mj-lt"/>
            </a:endParaRPr>
          </a:p>
          <a:p>
            <a:endParaRPr lang="en-GB" sz="3200" dirty="0">
              <a:latin typeface="+mj-lt"/>
            </a:endParaRPr>
          </a:p>
          <a:p>
            <a:endParaRPr lang="en-GB" dirty="0">
              <a:latin typeface="Century Gothic"/>
            </a:endParaRPr>
          </a:p>
          <a:p>
            <a:endParaRPr lang="en-GB" dirty="0">
              <a:latin typeface="Century Gothic"/>
            </a:endParaRPr>
          </a:p>
          <a:p>
            <a:endParaRPr lang="en-GB" dirty="0">
              <a:latin typeface="Century Gothic" panose="020B0502020202020204" pitchFamily="34" charset="0"/>
            </a:endParaRPr>
          </a:p>
          <a:p>
            <a:endParaRPr lang="en-GB" dirty="0">
              <a:latin typeface="Century Gothic"/>
              <a:cs typeface="Century Gothic"/>
            </a:endParaRPr>
          </a:p>
          <a:p>
            <a:pPr lvl="1"/>
            <a:endParaRPr lang="en-GB" dirty="0">
              <a:latin typeface="Century Gothic"/>
              <a:cs typeface="Century Gothic"/>
            </a:endParaRPr>
          </a:p>
          <a:p>
            <a:pPr marL="0" indent="0">
              <a:buNone/>
            </a:pPr>
            <a:endParaRPr lang="en-GB" dirty="0">
              <a:latin typeface="Century Gothic"/>
              <a:cs typeface="Century Gothic"/>
            </a:endParaRPr>
          </a:p>
          <a:p>
            <a:pPr marL="0" indent="0">
              <a:buNone/>
            </a:pPr>
            <a:endParaRPr lang="en-GB" dirty="0">
              <a:latin typeface="Century Gothic"/>
              <a:cs typeface="Century Gothic"/>
            </a:endParaRPr>
          </a:p>
          <a:p>
            <a:endParaRPr lang="en-US" dirty="0"/>
          </a:p>
        </p:txBody>
      </p:sp>
      <p:pic>
        <p:nvPicPr>
          <p:cNvPr id="8" name="Picture 7">
            <a:extLst>
              <a:ext uri="{FF2B5EF4-FFF2-40B4-BE49-F238E27FC236}">
                <a16:creationId xmlns:a16="http://schemas.microsoft.com/office/drawing/2014/main" id="{E1170ECE-D661-0F48-9B36-A439E191CFAB}"/>
              </a:ext>
            </a:extLst>
          </p:cNvPr>
          <p:cNvPicPr>
            <a:picLocks noChangeAspect="1"/>
          </p:cNvPicPr>
          <p:nvPr/>
        </p:nvPicPr>
        <p:blipFill>
          <a:blip r:embed="rId2"/>
          <a:stretch>
            <a:fillRect/>
          </a:stretch>
        </p:blipFill>
        <p:spPr>
          <a:xfrm>
            <a:off x="10110479" y="6117710"/>
            <a:ext cx="2081521" cy="740290"/>
          </a:xfrm>
          <a:prstGeom prst="rect">
            <a:avLst/>
          </a:prstGeom>
        </p:spPr>
      </p:pic>
    </p:spTree>
    <p:extLst>
      <p:ext uri="{BB962C8B-B14F-4D97-AF65-F5344CB8AC3E}">
        <p14:creationId xmlns:p14="http://schemas.microsoft.com/office/powerpoint/2010/main" val="225464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4036</TotalTime>
  <Words>2589</Words>
  <Application>Microsoft Macintosh PowerPoint</Application>
  <PresentationFormat>Widescreen</PresentationFormat>
  <Paragraphs>539</Paragraphs>
  <Slides>33</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Calibri Light</vt:lpstr>
      <vt:lpstr>Cambria Math</vt:lpstr>
      <vt:lpstr>Century Gothic</vt:lpstr>
      <vt:lpstr>Gill Sans MT</vt:lpstr>
      <vt:lpstr>Tahoma</vt:lpstr>
      <vt:lpstr>Wingdings</vt:lpstr>
      <vt:lpstr>Office Theme</vt:lpstr>
      <vt:lpstr>PowerPoint Presentation</vt:lpstr>
      <vt:lpstr>How not to use the curriculum as a progression model</vt:lpstr>
      <vt:lpstr>PowerPoint Presentation</vt:lpstr>
      <vt:lpstr>The problem with flight paths</vt:lpstr>
      <vt:lpstr>The problem with Age Related Expectations</vt:lpstr>
      <vt:lpstr>What does it mean to use the curriculum as a progression model?</vt:lpstr>
      <vt:lpstr>What if progressing through the curriculum doesn’t result in students making progress?</vt:lpstr>
      <vt:lpstr>Curriculum Related Expectations</vt:lpstr>
      <vt:lpstr>Progression within subjects</vt:lpstr>
      <vt:lpstr>Curriculum Related Expectations</vt:lpstr>
      <vt:lpstr>Specifying the mathematics curriculum</vt:lpstr>
      <vt:lpstr>PowerPoint Presentation</vt:lpstr>
      <vt:lpstr>Specifying the English curriculum</vt:lpstr>
      <vt:lpstr>Specifying the English curriculum</vt:lpstr>
      <vt:lpstr>Specifying the English curriculum</vt:lpstr>
      <vt:lpstr>Potential benefits of CREs</vt:lpstr>
      <vt:lpstr>2. How do we know if students know, remember and can do more of the curriculum?</vt:lpstr>
      <vt:lpstr>PowerPoint Presentation</vt:lpstr>
      <vt:lpstr>PowerPoint Presentation</vt:lpstr>
      <vt:lpstr>PowerPoint Presentation</vt:lpstr>
      <vt:lpstr>3. What should we do with assessment data?</vt:lpstr>
      <vt:lpstr>What do students need to know?</vt:lpstr>
      <vt:lpstr>What do teachers need to know?</vt:lpstr>
      <vt:lpstr>What do curriculum leaders need to know?</vt:lpstr>
      <vt:lpstr>What do SLT/Governors need to know?</vt:lpstr>
      <vt:lpstr>What do parents need to know?</vt:lpstr>
      <vt:lpstr>Is there a role for numbers?</vt:lpstr>
      <vt:lpstr>Where numbers go wrong</vt:lpstr>
      <vt:lpstr>An example: mathematics</vt:lpstr>
      <vt:lpstr>An example: English</vt:lpstr>
      <vt:lpstr>Ormiston Park Academy</vt:lpstr>
      <vt:lpstr>Live tracking and reporting of progress</vt:lpstr>
      <vt:lpstr>Key points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didau</dc:creator>
  <cp:lastModifiedBy>david didau</cp:lastModifiedBy>
  <cp:revision>102</cp:revision>
  <cp:lastPrinted>2021-08-31T15:47:06Z</cp:lastPrinted>
  <dcterms:created xsi:type="dcterms:W3CDTF">2020-06-16T10:28:50Z</dcterms:created>
  <dcterms:modified xsi:type="dcterms:W3CDTF">2021-10-24T18:23:15Z</dcterms:modified>
</cp:coreProperties>
</file>