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0"/>
  </p:notesMasterIdLst>
  <p:sldIdLst>
    <p:sldId id="359" r:id="rId3"/>
    <p:sldId id="360" r:id="rId4"/>
    <p:sldId id="346" r:id="rId5"/>
    <p:sldId id="361" r:id="rId6"/>
    <p:sldId id="383" r:id="rId7"/>
    <p:sldId id="363" r:id="rId8"/>
    <p:sldId id="364" r:id="rId9"/>
    <p:sldId id="351" r:id="rId10"/>
    <p:sldId id="365" r:id="rId11"/>
    <p:sldId id="366" r:id="rId12"/>
    <p:sldId id="367" r:id="rId13"/>
    <p:sldId id="368" r:id="rId14"/>
    <p:sldId id="369" r:id="rId15"/>
    <p:sldId id="370" r:id="rId16"/>
    <p:sldId id="371" r:id="rId17"/>
    <p:sldId id="332" r:id="rId18"/>
    <p:sldId id="3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59867" autoAdjust="0"/>
  </p:normalViewPr>
  <p:slideViewPr>
    <p:cSldViewPr snapToGrid="0">
      <p:cViewPr varScale="1">
        <p:scale>
          <a:sx n="39" d="100"/>
          <a:sy n="39" d="100"/>
        </p:scale>
        <p:origin x="1049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4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D097E-F6EB-45AC-A1D9-022A6ADD030E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733C7-A45F-4DC9-A99A-60E4616E9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194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733C7-A45F-4DC9-A99A-60E4616E9EB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410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733C7-A45F-4DC9-A99A-60E4616E9EB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238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we gather on this second day in November, we acknowledge that this is a month in which remember all the departed.</a:t>
            </a:r>
          </a:p>
          <a:p>
            <a:r>
              <a:rPr lang="en-GB" dirty="0"/>
              <a:t>Family members and friends and those in our school communities</a:t>
            </a:r>
          </a:p>
          <a:p>
            <a:endParaRPr lang="en-GB" dirty="0"/>
          </a:p>
          <a:p>
            <a:r>
              <a:rPr lang="en-GB" dirty="0"/>
              <a:t>This month is also a time of national remembrance when we recall those who have dies for our country in wars, in the cause of peace.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733C7-A45F-4DC9-A99A-60E4616E9EB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012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7BFE58-970C-403A-849E-AB880F4DF4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482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733C7-A45F-4DC9-A99A-60E4616E9EB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293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733C7-A45F-4DC9-A99A-60E4616E9EB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475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733C7-A45F-4DC9-A99A-60E4616E9EB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932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1D179-6902-4EED-85BE-E0E19BB76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905D2-3D0B-4D6D-9219-581357D44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C695-BDFC-4AD1-87D4-C8CC29086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5DB92-46BB-4067-A03C-C6012025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A0D76-7577-48BA-A4E1-165D92BB8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444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5FA6C-4863-4060-B8D1-FE2BC066B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CB8F3B-7237-40FF-AB14-66E559559B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78C40-0E9D-47DD-A50A-853A04840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DADEF-8472-4C51-B992-D7B2397D7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B0CA2-44CA-4849-8304-ACE3F334C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567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A3C1F8-6450-4334-B0CA-84BAAC1B30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9860A6-1B4F-40A8-8F8B-45EBFE8B00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8B0ED-9A57-4751-9513-F0559461B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705CD-FCA4-40C8-BD6B-8BABC5689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8E50B-A00A-4782-BC64-DF8690183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626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9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6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10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3000"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11/3/2018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052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1D179-6902-4EED-85BE-E0E19BB76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905D2-3D0B-4D6D-9219-581357D44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C695-BDFC-4AD1-87D4-C8CC29086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5DB92-46BB-4067-A03C-C6012025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A0D76-7577-48BA-A4E1-165D92BB8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270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52939-D744-4FAE-A38C-F4FE50A32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B5935-67EE-441B-8171-6B9260322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B0742-4B2F-4FFD-A5CC-E7107CBA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85E04-F4CF-4AB6-B2B9-4D4AF7524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203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EEE2A-9217-402E-8567-9EF9CC618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4204E-52AA-450A-919D-57AEE6C41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27929-2E72-43DF-AE3C-B98E4214C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36F4B-6EEB-4BED-864C-CCEA7AED0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55395-A2D8-4F88-9B62-7419CB8A6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157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C2301-645B-4662-9BB6-A56441E14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9CF60-3543-454F-8BE9-B56EF5C41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218BC7-EA4F-4AF5-903B-D3761AE97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33715-A581-45C7-99EC-0F8D46EDF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377B0-CC2E-410A-B8EA-FC9B8E8F9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4819E-F9B3-4366-A078-62659F2B2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656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307FC-1B36-42BE-83AC-57D49BE4F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7B2B3-2251-4C9E-9F56-9594F0D73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39B6D5-E2E5-4858-8FCA-5D02172C3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548C42-5ACB-4639-9331-97327F43AB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333C49-0997-45DF-9C9A-EF9B0A75B6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4A23D7-9D53-4860-9951-7AFE4225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1FB57A-09AE-4673-806C-54B035288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1C841C-7D77-4652-AC50-DEBB1EC73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631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68DFA-2C77-47F1-B80D-B716A89AC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B25482-591F-46B7-9FB5-64EC32096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D95073-5965-4480-8383-FF8834233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D1D21B-DB9C-48A1-B1A2-1CE49BAA7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584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F700E3-DDC4-420C-B17D-02B0166A3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A9A8FF-7D0D-4CDB-9EE2-DC7F56182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95E12-CBB9-4275-8465-0EB4B4DDB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65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52939-D744-4FAE-A38C-F4FE50A32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B5935-67EE-441B-8171-6B9260322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B0742-4B2F-4FFD-A5CC-E7107CBA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85E04-F4CF-4AB6-B2B9-4D4AF7524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86910-CB8F-4090-ADA8-FBF87D5D7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016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1264-DE33-49F6-9541-611F51B50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46D9B-2E6A-4509-BF55-A9CE7767B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37C8D-B43C-4A00-A79C-7884B74D1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2BA96E-6054-46AD-AAC3-FF8D2B1BC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699CE-6AC7-4E1B-9CF1-B60526FB3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D8AB7-42A9-48A9-8A7C-F3A8C27D7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379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3D76-FC6F-4D9F-AFC1-75DB00866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4BBE6-4C37-4A46-8DB0-2BF8D262BB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00E4C-7699-42C2-B2E7-00F1322C9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CC4A1-FE30-442C-A76B-450F2D5AB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87DF7-E259-4280-B92D-62A20BAB9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83879-DDB2-401E-B889-B4DFA1CE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793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5FA6C-4863-4060-B8D1-FE2BC066B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CB8F3B-7237-40FF-AB14-66E559559B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78C40-0E9D-47DD-A50A-853A04840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DADEF-8472-4C51-B992-D7B2397D7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B0CA2-44CA-4849-8304-ACE3F334C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968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A3C1F8-6450-4334-B0CA-84BAAC1B30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9860A6-1B4F-40A8-8F8B-45EBFE8B00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8B0ED-9A57-4751-9513-F0559461B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705CD-FCA4-40C8-BD6B-8BABC5689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8E50B-A00A-4782-BC64-DF8690183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2925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pic" sz="half" idx="13"/>
          </p:nvPr>
        </p:nvSpPr>
        <p:spPr>
          <a:xfrm>
            <a:off x="6582991" y="476249"/>
            <a:ext cx="4762501" cy="57340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4"/>
          </p:nvPr>
        </p:nvSpPr>
        <p:spPr>
          <a:xfrm>
            <a:off x="438151" y="1911352"/>
            <a:ext cx="5576988" cy="457201"/>
          </a:xfrm>
          <a:prstGeom prst="rect">
            <a:avLst/>
          </a:prstGeom>
        </p:spPr>
        <p:txBody>
          <a:bodyPr anchor="b"/>
          <a:lstStyle>
            <a:lvl1pPr algn="l">
              <a:defRPr sz="3200" i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IN-Regular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sz="quarter" idx="15"/>
          </p:nvPr>
        </p:nvSpPr>
        <p:spPr>
          <a:xfrm>
            <a:off x="450850" y="2368526"/>
            <a:ext cx="5576988" cy="223615"/>
          </a:xfrm>
          <a:prstGeom prst="rect">
            <a:avLst/>
          </a:prstGeom>
        </p:spPr>
        <p:txBody>
          <a:bodyPr/>
          <a:lstStyle>
            <a:lvl1pPr algn="l">
              <a:defRPr sz="1200" i="0"/>
            </a:lvl1pPr>
          </a:lstStyle>
          <a:p>
            <a:r>
              <a:t>Slide content here…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xfrm>
            <a:off x="5979517" y="6540500"/>
            <a:ext cx="226620" cy="23053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820134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EEE2A-9217-402E-8567-9EF9CC618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4204E-52AA-450A-919D-57AEE6C41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27929-2E72-43DF-AE3C-B98E4214C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36F4B-6EEB-4BED-864C-CCEA7AED0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55395-A2D8-4F88-9B62-7419CB8A6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751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C2301-645B-4662-9BB6-A56441E14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9CF60-3543-454F-8BE9-B56EF5C41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218BC7-EA4F-4AF5-903B-D3761AE97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33715-A581-45C7-99EC-0F8D46EDF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377B0-CC2E-410A-B8EA-FC9B8E8F9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4819E-F9B3-4366-A078-62659F2B2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592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307FC-1B36-42BE-83AC-57D49BE4F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7B2B3-2251-4C9E-9F56-9594F0D73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39B6D5-E2E5-4858-8FCA-5D02172C3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548C42-5ACB-4639-9331-97327F43AB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333C49-0997-45DF-9C9A-EF9B0A75B6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4A23D7-9D53-4860-9951-7AFE4225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1FB57A-09AE-4673-806C-54B035288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1C841C-7D77-4652-AC50-DEBB1EC73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327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68DFA-2C77-47F1-B80D-B716A89AC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B25482-591F-46B7-9FB5-64EC32096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D95073-5965-4480-8383-FF8834233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D1D21B-DB9C-48A1-B1A2-1CE49BAA7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540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F700E3-DDC4-420C-B17D-02B0166A3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A9A8FF-7D0D-4CDB-9EE2-DC7F56182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95E12-CBB9-4275-8465-0EB4B4DDB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903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1264-DE33-49F6-9541-611F51B50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46D9B-2E6A-4509-BF55-A9CE7767B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37C8D-B43C-4A00-A79C-7884B74D1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2BA96E-6054-46AD-AAC3-FF8D2B1BC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699CE-6AC7-4E1B-9CF1-B60526FB3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D8AB7-42A9-48A9-8A7C-F3A8C27D7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76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3D76-FC6F-4D9F-AFC1-75DB00866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4BBE6-4C37-4A46-8DB0-2BF8D262BB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00E4C-7699-42C2-B2E7-00F1322C9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CC4A1-FE30-442C-A76B-450F2D5AB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87DF7-E259-4280-B92D-62A20BAB9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83879-DDB2-401E-B889-B4DFA1CE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383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348B1B-C929-4ABE-8DE0-CF26DD1F19F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5953" y="2551953"/>
            <a:ext cx="4306046" cy="430604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1656A0-3CC0-4F08-A208-42D1919A6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3061A-ECD2-45D5-9143-06AB99D37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6428B-E5FF-41A2-B4CB-E819BBB8F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94FA4-EFAC-4393-83D7-739E761A2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5F35A-DF62-41E5-971E-FA71D153F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WordArt 2" descr="poppy">
            <a:extLst>
              <a:ext uri="{FF2B5EF4-FFF2-40B4-BE49-F238E27FC236}">
                <a16:creationId xmlns:a16="http://schemas.microsoft.com/office/drawing/2014/main" id="{00304121-8AF4-45B3-99DD-27630FB8C61E}"/>
              </a:ext>
            </a:extLst>
          </p:cNvPr>
          <p:cNvSpPr>
            <a:spLocks noChangeArrowheads="1" noChangeShapeType="1" noTextEdit="1"/>
          </p:cNvSpPr>
          <p:nvPr userDrawn="1"/>
        </p:nvSpPr>
        <p:spPr bwMode="auto">
          <a:xfrm>
            <a:off x="8379012" y="6492875"/>
            <a:ext cx="2348752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GB" sz="3600" b="1" kern="10" spc="0">
                <a:ln w="15875" algn="ctr">
                  <a:solidFill>
                    <a:srgbClr val="1F497D"/>
                  </a:solidFill>
                  <a:round/>
                  <a:headEnd/>
                  <a:tailEnd/>
                </a:ln>
                <a:blipFill dpi="0" rotWithShape="0">
                  <a:blip r:embed="rId16"/>
                  <a:srcRect/>
                  <a:stretch>
                    <a:fillRect/>
                  </a:stretch>
                </a:blip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XCCW Joined PC1a" panose="03050602040000000000" pitchFamily="66" charset="0"/>
              </a:rPr>
              <a:t>We will remember</a:t>
            </a:r>
          </a:p>
        </p:txBody>
      </p:sp>
    </p:spTree>
    <p:extLst>
      <p:ext uri="{BB962C8B-B14F-4D97-AF65-F5344CB8AC3E}">
        <p14:creationId xmlns:p14="http://schemas.microsoft.com/office/powerpoint/2010/main" val="419933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348B1B-C929-4ABE-8DE0-CF26DD1F19F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0601" y="3098053"/>
            <a:ext cx="3759948" cy="375994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1656A0-3CC0-4F08-A208-42D1919A6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3061A-ECD2-45D5-9143-06AB99D37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6428B-E5FF-41A2-B4CB-E819BBB8F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B3DD4-03F1-44FC-8A25-1C0EB2288F10}" type="datetimeFigureOut">
              <a:rPr lang="en-GB" smtClean="0"/>
              <a:t>03/11/2018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94FA4-EFAC-4393-83D7-739E761A2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5F35A-DF62-41E5-971E-FA71D153F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7B00-1132-42E8-82DB-92DF2446B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65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UsSZiOGH_o" TargetMode="External"/><Relationship Id="rId5" Type="http://schemas.openxmlformats.org/officeDocument/2006/relationships/image" Target="../media/image19.jpeg"/><Relationship Id="rId4" Type="http://schemas.openxmlformats.org/officeDocument/2006/relationships/hyperlink" Target="https://www.youtube.com/watch?v=ckM97kSinLw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589CD-8F1A-41C7-8889-5BC65E55C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105" y="-84171"/>
            <a:ext cx="4645251" cy="28891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/>
              <a:t>All Saints and All Souls</a:t>
            </a:r>
            <a:endParaRPr lang="en-US" sz="6000" b="1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6172783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Content Placeholder 3" descr="A picture containing orange&#10;&#10;Description generated with high confidence">
            <a:extLst>
              <a:ext uri="{FF2B5EF4-FFF2-40B4-BE49-F238E27FC236}">
                <a16:creationId xmlns:a16="http://schemas.microsoft.com/office/drawing/2014/main" id="{0787848A-A814-478E-85BC-EF898EF34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50" r="-1" b="-1"/>
          <a:stretch/>
        </p:blipFill>
        <p:spPr>
          <a:xfrm>
            <a:off x="21" y="10"/>
            <a:ext cx="6024135" cy="6857991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986687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AD496-95AA-4954-999E-1BD35C9F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2344" y="453617"/>
            <a:ext cx="7735529" cy="1325563"/>
          </a:xfrm>
        </p:spPr>
        <p:txBody>
          <a:bodyPr>
            <a:normAutofit/>
          </a:bodyPr>
          <a:lstStyle/>
          <a:p>
            <a:pPr algn="r"/>
            <a:r>
              <a:rPr lang="en-GB" dirty="0" err="1"/>
              <a:t>Franceska</a:t>
            </a:r>
            <a:r>
              <a:rPr lang="en-GB" dirty="0"/>
              <a:t> and Cosmin</a:t>
            </a:r>
            <a:br>
              <a:rPr lang="en-GB" dirty="0"/>
            </a:br>
            <a:r>
              <a:rPr lang="en-GB" sz="3200" dirty="0"/>
              <a:t>Head girl and boy Cardinal Wiseman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9CB15-C896-4A29-B113-4308CC2D7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129" y="321288"/>
            <a:ext cx="5171767" cy="65367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i="1" dirty="0"/>
              <a:t>As one faith community,  during this month of November we reflect on the prayer of St Francis</a:t>
            </a:r>
          </a:p>
          <a:p>
            <a:pPr marL="0" indent="0">
              <a:buNone/>
            </a:pPr>
            <a:r>
              <a:rPr lang="en-US" dirty="0"/>
              <a:t>Lord, make me an instrument of your peace,</a:t>
            </a:r>
          </a:p>
          <a:p>
            <a:pPr marL="0" indent="0">
              <a:buNone/>
            </a:pPr>
            <a:r>
              <a:rPr lang="en-US" dirty="0"/>
              <a:t>Where there is hatred, let me sow love;</a:t>
            </a:r>
          </a:p>
          <a:p>
            <a:pPr marL="0" indent="0">
              <a:buNone/>
            </a:pPr>
            <a:r>
              <a:rPr lang="en-US" dirty="0"/>
              <a:t>Where there is injury, pardon;</a:t>
            </a:r>
          </a:p>
          <a:p>
            <a:pPr marL="0" indent="0">
              <a:buNone/>
            </a:pPr>
            <a:r>
              <a:rPr lang="en-US" dirty="0"/>
              <a:t>Where there is doubt, faith;</a:t>
            </a:r>
          </a:p>
          <a:p>
            <a:pPr marL="0" indent="0">
              <a:buNone/>
            </a:pPr>
            <a:r>
              <a:rPr lang="en-US" dirty="0"/>
              <a:t>Where there is despair, hope;</a:t>
            </a:r>
          </a:p>
          <a:p>
            <a:pPr marL="0" indent="0">
              <a:buNone/>
            </a:pPr>
            <a:r>
              <a:rPr lang="en-US" dirty="0"/>
              <a:t>Where there is darkness, light;</a:t>
            </a:r>
          </a:p>
          <a:p>
            <a:pPr marL="0" indent="0">
              <a:buNone/>
            </a:pPr>
            <a:r>
              <a:rPr lang="en-US" dirty="0"/>
              <a:t>Where there is sadness, joy;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O Divine Master,</a:t>
            </a:r>
          </a:p>
          <a:p>
            <a:pPr marL="0" indent="0">
              <a:buNone/>
            </a:pPr>
            <a:r>
              <a:rPr lang="en-US" dirty="0"/>
              <a:t>Grant that I may not so much seek</a:t>
            </a:r>
          </a:p>
          <a:p>
            <a:pPr marL="0" indent="0">
              <a:buNone/>
            </a:pPr>
            <a:r>
              <a:rPr lang="en-US" dirty="0"/>
              <a:t>To be consoled as to console;</a:t>
            </a:r>
          </a:p>
          <a:p>
            <a:pPr marL="0" indent="0">
              <a:buNone/>
            </a:pPr>
            <a:r>
              <a:rPr lang="en-US" dirty="0"/>
              <a:t>To be understood as to understand;</a:t>
            </a:r>
          </a:p>
          <a:p>
            <a:pPr marL="0" indent="0">
              <a:buNone/>
            </a:pPr>
            <a:r>
              <a:rPr lang="en-US" dirty="0"/>
              <a:t>To be loved as to love.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 it is in giving that we receive;</a:t>
            </a:r>
          </a:p>
          <a:p>
            <a:pPr marL="0" indent="0">
              <a:buNone/>
            </a:pPr>
            <a:r>
              <a:rPr lang="en-US" dirty="0"/>
              <a:t>It is in pardoning that we are pardoned;</a:t>
            </a:r>
          </a:p>
          <a:p>
            <a:pPr marL="0" indent="0">
              <a:buNone/>
            </a:pPr>
            <a:r>
              <a:rPr lang="en-US" dirty="0"/>
              <a:t>And it is in dying that we are born to eternal life. </a:t>
            </a:r>
            <a:br>
              <a:rPr lang="en-US" dirty="0"/>
            </a:br>
            <a:r>
              <a:rPr lang="en-US" b="1" dirty="0"/>
              <a:t>Amen</a:t>
            </a:r>
            <a:r>
              <a:rPr lang="en-US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217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DC40E-3241-4492-BD04-C6A007523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Litany of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8956B-3390-42A4-B7D4-C5428338A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Saint Peter				</a:t>
            </a:r>
            <a:r>
              <a:rPr lang="en-GB" b="1" dirty="0"/>
              <a:t>ALL	Pray for us</a:t>
            </a:r>
            <a:endParaRPr lang="en-GB" dirty="0"/>
          </a:p>
          <a:p>
            <a:r>
              <a:rPr lang="en-GB" dirty="0"/>
              <a:t>Saint Paul				</a:t>
            </a:r>
            <a:r>
              <a:rPr lang="en-GB" b="1" dirty="0"/>
              <a:t>ALL	Pray for us</a:t>
            </a:r>
            <a:endParaRPr lang="en-GB" dirty="0"/>
          </a:p>
          <a:p>
            <a:r>
              <a:rPr lang="en-GB" dirty="0"/>
              <a:t>Saint Gregory			</a:t>
            </a:r>
            <a:r>
              <a:rPr lang="en-GB" b="1" dirty="0"/>
              <a:t>ALL	Pray for us</a:t>
            </a:r>
            <a:endParaRPr lang="en-GB" dirty="0"/>
          </a:p>
          <a:p>
            <a:r>
              <a:rPr lang="en-GB" dirty="0"/>
              <a:t>Saint John Fisher			</a:t>
            </a:r>
            <a:r>
              <a:rPr lang="en-GB" b="1" dirty="0"/>
              <a:t>ALL	Pray for us</a:t>
            </a:r>
            <a:endParaRPr lang="en-GB" dirty="0"/>
          </a:p>
          <a:p>
            <a:r>
              <a:rPr lang="en-GB" dirty="0"/>
              <a:t>Saint Patrick			</a:t>
            </a:r>
            <a:r>
              <a:rPr lang="en-GB" b="1" dirty="0"/>
              <a:t>ALL	Pray for us</a:t>
            </a:r>
            <a:endParaRPr lang="en-GB" dirty="0"/>
          </a:p>
          <a:p>
            <a:endParaRPr lang="en-GB" dirty="0"/>
          </a:p>
          <a:p>
            <a:r>
              <a:rPr lang="en-GB" dirty="0"/>
              <a:t>Saint Oscar Romero		</a:t>
            </a:r>
            <a:r>
              <a:rPr lang="en-GB" b="1" dirty="0"/>
              <a:t>ALL	Pray for 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1447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13">
            <a:extLst>
              <a:ext uri="{FF2B5EF4-FFF2-40B4-BE49-F238E27FC236}">
                <a16:creationId xmlns:a16="http://schemas.microsoft.com/office/drawing/2014/main" id="{60CD488E-2275-4B82-BAF9-48E4BC62C9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6200000">
            <a:off x="-2108148" y="3120367"/>
            <a:ext cx="5998135" cy="900400"/>
          </a:xfrm>
          <a:prstGeom prst="rect">
            <a:avLst/>
          </a:prstGeom>
        </p:spPr>
        <p:txBody>
          <a:bodyPr wrap="none" lIns="80467" tIns="40235" rIns="80467" bIns="4023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/>
            <a:r>
              <a:rPr lang="en-GB" sz="3200" b="1" kern="1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XCCW Joined PC1a" panose="03050602040000000000" pitchFamily="66" charset="0"/>
              </a:rPr>
              <a:t>Our Mission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04D6253-B7B4-4FE1-95C7-4D5D6B39E374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6427470" y="-506731"/>
            <a:ext cx="4762501" cy="5734051"/>
          </a:xfrm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5B974-BBA4-42B5-9709-3F2299E0E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62" y="453311"/>
            <a:ext cx="5109999" cy="6176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2912944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4194A7D-130A-4676-90A7-E35343BD44E1}"/>
              </a:ext>
            </a:extLst>
          </p:cNvPr>
          <p:cNvSpPr>
            <a:spLocks noGrp="1"/>
          </p:cNvSpPr>
          <p:nvPr>
            <p:ph type="pic" sz="half" idx="13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FF656-E98A-4EEF-8783-ADAF4C9218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B839FC-3CA0-4A06-BBF2-10D2CA98A3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1026" name="Picture 2" descr="Image result for a good school a good catholic school above this">
            <a:extLst>
              <a:ext uri="{FF2B5EF4-FFF2-40B4-BE49-F238E27FC236}">
                <a16:creationId xmlns:a16="http://schemas.microsoft.com/office/drawing/2014/main" id="{AF56B0B7-9D84-4F97-B34B-361BA9157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22148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2BB79-860E-4C26-A9EA-7027A689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1325563"/>
          </a:xfrm>
        </p:spPr>
        <p:txBody>
          <a:bodyPr/>
          <a:lstStyle/>
          <a:p>
            <a:r>
              <a:rPr lang="en-GB" b="1" dirty="0"/>
              <a:t>Final prayer</a:t>
            </a:r>
            <a:br>
              <a:rPr lang="en-GB" sz="2800" b="1" dirty="0"/>
            </a:br>
            <a:r>
              <a:rPr lang="en-GB" sz="2800" b="1" dirty="0"/>
              <a:t>Monsignor Timothy Menezes; Prayers Before the Blessed Sacrament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0170E-C803-49F0-AB81-F6AF81EC4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638" y="1253331"/>
            <a:ext cx="11936361" cy="5586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dirty="0"/>
              <a:t>Left	side </a:t>
            </a:r>
            <a:r>
              <a:rPr lang="en-GB" sz="2400" b="1" dirty="0"/>
              <a:t>(towards ring road)</a:t>
            </a:r>
          </a:p>
          <a:p>
            <a:pPr marL="0" indent="0">
              <a:buNone/>
            </a:pPr>
            <a:r>
              <a:rPr lang="en-GB" sz="3600" dirty="0"/>
              <a:t>Lord Jesus Christ</a:t>
            </a:r>
          </a:p>
          <a:p>
            <a:pPr marL="0" indent="0">
              <a:buNone/>
            </a:pPr>
            <a:r>
              <a:rPr lang="en-GB" sz="3600" dirty="0"/>
              <a:t>The Saints of every place and time have known human frailty 	</a:t>
            </a:r>
          </a:p>
          <a:p>
            <a:pPr marL="0" indent="0">
              <a:buNone/>
            </a:pPr>
            <a:r>
              <a:rPr lang="en-GB" sz="3600" dirty="0"/>
              <a:t>Transformed in your image, </a:t>
            </a:r>
          </a:p>
          <a:p>
            <a:pPr marL="0" indent="0">
              <a:buNone/>
            </a:pPr>
            <a:r>
              <a:rPr lang="en-GB" sz="3600" dirty="0"/>
              <a:t>each Saint gives admirable witness of faith.</a:t>
            </a:r>
          </a:p>
          <a:p>
            <a:pPr marL="0" indent="0">
              <a:buNone/>
            </a:pPr>
            <a:r>
              <a:rPr lang="en-GB" sz="3600" dirty="0"/>
              <a:t>In these moments during November, </a:t>
            </a:r>
          </a:p>
          <a:p>
            <a:pPr marL="0" indent="0">
              <a:buNone/>
            </a:pPr>
            <a:r>
              <a:rPr lang="en-GB" sz="3600" dirty="0"/>
              <a:t>we reflect on the lives of Saints and </a:t>
            </a:r>
          </a:p>
          <a:p>
            <a:pPr marL="0" indent="0">
              <a:buNone/>
            </a:pPr>
            <a:r>
              <a:rPr lang="en-GB" sz="3600" dirty="0"/>
              <a:t>the inspiration it gives to us.</a:t>
            </a:r>
          </a:p>
        </p:txBody>
      </p:sp>
    </p:spTree>
    <p:extLst>
      <p:ext uri="{BB962C8B-B14F-4D97-AF65-F5344CB8AC3E}">
        <p14:creationId xmlns:p14="http://schemas.microsoft.com/office/powerpoint/2010/main" val="2290573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2BB79-860E-4C26-A9EA-7027A689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39" y="-168558"/>
            <a:ext cx="10515600" cy="1325563"/>
          </a:xfrm>
        </p:spPr>
        <p:txBody>
          <a:bodyPr/>
          <a:lstStyle/>
          <a:p>
            <a:r>
              <a:rPr lang="en-GB" b="1" dirty="0"/>
              <a:t>Final 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0170E-C803-49F0-AB81-F6AF81EC4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639" y="928866"/>
            <a:ext cx="8839200" cy="558641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3600" b="1" dirty="0"/>
              <a:t>Right side </a:t>
            </a:r>
          </a:p>
          <a:p>
            <a:pPr marL="0" indent="0">
              <a:buNone/>
            </a:pPr>
            <a:r>
              <a:rPr lang="en-GB" sz="3600" dirty="0"/>
              <a:t>We pray for all the children, pupils and students</a:t>
            </a:r>
          </a:p>
          <a:p>
            <a:pPr marL="0" indent="0">
              <a:buNone/>
            </a:pPr>
            <a:r>
              <a:rPr lang="en-GB" sz="3600" dirty="0"/>
              <a:t>across our schools. That as faith communities, </a:t>
            </a:r>
          </a:p>
          <a:p>
            <a:pPr marL="0" indent="0">
              <a:buNone/>
            </a:pPr>
            <a:r>
              <a:rPr lang="en-GB" sz="3600" dirty="0"/>
              <a:t>we will make Christ known in their lives.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Through the inspiration of the Saints, give your</a:t>
            </a:r>
          </a:p>
          <a:p>
            <a:pPr marL="0" indent="0">
              <a:buNone/>
            </a:pPr>
            <a:r>
              <a:rPr lang="en-GB" sz="3600" dirty="0"/>
              <a:t>ordinary servants gathered here, the grace to do</a:t>
            </a:r>
          </a:p>
          <a:p>
            <a:pPr marL="0" indent="0">
              <a:buNone/>
            </a:pPr>
            <a:r>
              <a:rPr lang="en-GB" sz="3600" dirty="0"/>
              <a:t>extraordinary things.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We make this prayer through Christ our Lord</a:t>
            </a:r>
          </a:p>
          <a:p>
            <a:pPr marL="0" indent="0">
              <a:buNone/>
            </a:pPr>
            <a:r>
              <a:rPr lang="en-GB" sz="3600" b="1" dirty="0"/>
              <a:t>Left and right side 		Amen </a:t>
            </a:r>
          </a:p>
        </p:txBody>
      </p:sp>
    </p:spTree>
    <p:extLst>
      <p:ext uri="{BB962C8B-B14F-4D97-AF65-F5344CB8AC3E}">
        <p14:creationId xmlns:p14="http://schemas.microsoft.com/office/powerpoint/2010/main" val="1646626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9095E-37E8-46C2-AA3C-52F5B5BF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Will Remember – Mike Stanley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400D5-5438-4E3C-9D00-74FB8DFC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4"/>
              </a:rPr>
              <a:t>https://www.youtube.com/watch?v=ckM97kSinLw</a:t>
            </a:r>
            <a:r>
              <a:rPr lang="en-GB" dirty="0"/>
              <a:t> </a:t>
            </a:r>
          </a:p>
        </p:txBody>
      </p:sp>
      <p:pic>
        <p:nvPicPr>
          <p:cNvPr id="4" name="hUsSZiOGH_o">
            <a:extLst>
              <a:ext uri="{FF2B5EF4-FFF2-40B4-BE49-F238E27FC236}">
                <a16:creationId xmlns:a16="http://schemas.microsoft.com/office/drawing/2014/main" id="{58EC227D-2C86-4264-B39B-0E2DB9BB295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70855" y="4286864"/>
            <a:ext cx="4066640" cy="228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42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88CF4-2F13-4B24-841E-94410D0AA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138" y="761404"/>
            <a:ext cx="6497423" cy="9297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/>
              <a:t>Sign of the cross</a:t>
            </a: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6172783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53" name="Picture 2" descr="Image result for cross poppies">
            <a:extLst>
              <a:ext uri="{FF2B5EF4-FFF2-40B4-BE49-F238E27FC236}">
                <a16:creationId xmlns:a16="http://schemas.microsoft.com/office/drawing/2014/main" id="{053989FD-0F94-4EF5-9BFC-E6CDF87F8B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" r="-1" b="18351"/>
          <a:stretch/>
        </p:blipFill>
        <p:spPr bwMode="auto">
          <a:xfrm>
            <a:off x="21" y="10"/>
            <a:ext cx="6024135" cy="6857991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566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88CF4-2F13-4B24-841E-94410D0AA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138" y="761404"/>
            <a:ext cx="6497423" cy="9297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/>
              <a:t>Sign of the cross</a:t>
            </a:r>
          </a:p>
        </p:txBody>
      </p:sp>
      <p:pic>
        <p:nvPicPr>
          <p:cNvPr id="2053" name="Picture 2" descr="Image result for cross poppies">
            <a:extLst>
              <a:ext uri="{FF2B5EF4-FFF2-40B4-BE49-F238E27FC236}">
                <a16:creationId xmlns:a16="http://schemas.microsoft.com/office/drawing/2014/main" id="{053989FD-0F94-4EF5-9BFC-E6CDF87F8B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" r="-1" b="18351"/>
          <a:stretch/>
        </p:blipFill>
        <p:spPr bwMode="auto">
          <a:xfrm>
            <a:off x="21" y="10"/>
            <a:ext cx="6024135" cy="6857991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623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r filled sky&#10;&#10;Description generated with high confidence">
            <a:extLst>
              <a:ext uri="{FF2B5EF4-FFF2-40B4-BE49-F238E27FC236}">
                <a16:creationId xmlns:a16="http://schemas.microsoft.com/office/drawing/2014/main" id="{ABE7EDD3-E635-46D0-9887-D16A7B129A4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94" y="0"/>
            <a:ext cx="12307294" cy="8204863"/>
          </a:xfrm>
          <a:prstGeom prst="rect">
            <a:avLst/>
          </a:prstGeom>
        </p:spPr>
      </p:pic>
      <p:pic>
        <p:nvPicPr>
          <p:cNvPr id="3" name="Picture Placeholder 2" descr="A close up of a flower&#10;&#10;Description generated with high confidence">
            <a:extLst>
              <a:ext uri="{FF2B5EF4-FFF2-40B4-BE49-F238E27FC236}">
                <a16:creationId xmlns:a16="http://schemas.microsoft.com/office/drawing/2014/main" id="{B3DD1A5A-4855-427E-B5CA-6B27F63695E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4" b="7324"/>
          <a:stretch>
            <a:fillRect/>
          </a:stretch>
        </p:blipFill>
        <p:spPr>
          <a:xfrm>
            <a:off x="587301" y="1957470"/>
            <a:ext cx="2715289" cy="2776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442153" y="4914694"/>
            <a:ext cx="2743200" cy="914400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latin typeface="Calibri" panose="020F0502020204030204" pitchFamily="34" charset="0"/>
              </a:rPr>
              <a:t>We Gather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09AE883-6245-4918-A717-3612F4CFD70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2" b="8792"/>
          <a:stretch>
            <a:fillRect/>
          </a:stretch>
        </p:blipFill>
        <p:spPr>
          <a:xfrm>
            <a:off x="3521666" y="1957470"/>
            <a:ext cx="2715768" cy="2776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>
          <a:xfrm>
            <a:off x="3302590" y="4914694"/>
            <a:ext cx="2743200" cy="914400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latin typeface="Calibri" panose="020F0502020204030204" pitchFamily="34" charset="0"/>
              </a:rPr>
              <a:t>We Listen</a:t>
            </a:r>
          </a:p>
        </p:txBody>
      </p:sp>
      <p:pic>
        <p:nvPicPr>
          <p:cNvPr id="7" name="Picture Placeholder 6" descr="A painting of a person&#10;&#10;Description generated with high confidence">
            <a:extLst>
              <a:ext uri="{FF2B5EF4-FFF2-40B4-BE49-F238E27FC236}">
                <a16:creationId xmlns:a16="http://schemas.microsoft.com/office/drawing/2014/main" id="{3D11CE1E-6295-43D6-B267-445DE7B02FD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0" r="17350"/>
          <a:stretch>
            <a:fillRect/>
          </a:stretch>
        </p:blipFill>
        <p:spPr>
          <a:xfrm>
            <a:off x="6456510" y="1957470"/>
            <a:ext cx="2715768" cy="2776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>
          <a:xfrm>
            <a:off x="6342088" y="4914961"/>
            <a:ext cx="2743200" cy="914400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latin typeface="Calibri" panose="020F0502020204030204" pitchFamily="34" charset="0"/>
              </a:rPr>
              <a:t>We Respond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CD436D-E397-43FE-9E3D-220BB41CAC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354" y="1954735"/>
            <a:ext cx="2314568" cy="2797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854DAB18-6DA5-4F26-A5B9-4E0F30B8DD5B}"/>
              </a:ext>
            </a:extLst>
          </p:cNvPr>
          <p:cNvSpPr txBox="1">
            <a:spLocks/>
          </p:cNvSpPr>
          <p:nvPr/>
        </p:nvSpPr>
        <p:spPr>
          <a:xfrm>
            <a:off x="9172278" y="4925670"/>
            <a:ext cx="27432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dirty="0">
                <a:latin typeface="Calibri" panose="020F0502020204030204" pitchFamily="34" charset="0"/>
              </a:rPr>
              <a:t>Mission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49BFE9B-257A-4CF6-ADBC-E46C966F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70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13">
            <a:extLst>
              <a:ext uri="{FF2B5EF4-FFF2-40B4-BE49-F238E27FC236}">
                <a16:creationId xmlns:a16="http://schemas.microsoft.com/office/drawing/2014/main" id="{60CD488E-2275-4B82-BAF9-48E4BC62C9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6200000">
            <a:off x="-2108148" y="3120367"/>
            <a:ext cx="5998135" cy="900400"/>
          </a:xfrm>
          <a:prstGeom prst="rect">
            <a:avLst/>
          </a:prstGeom>
        </p:spPr>
        <p:txBody>
          <a:bodyPr wrap="none" lIns="80467" tIns="40235" rIns="80467" bIns="4023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/>
            <a:r>
              <a:rPr lang="en-GB" sz="3200" b="1" kern="1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XCCW Joined PC1a" panose="03050602040000000000" pitchFamily="66" charset="0"/>
              </a:rPr>
              <a:t>We Gather</a:t>
            </a:r>
          </a:p>
        </p:txBody>
      </p:sp>
      <p:pic>
        <p:nvPicPr>
          <p:cNvPr id="10" name="Picture Placeholder 2" descr="A close up of a flower&#10;&#10;Description generated with high confidence">
            <a:extLst>
              <a:ext uri="{FF2B5EF4-FFF2-40B4-BE49-F238E27FC236}">
                <a16:creationId xmlns:a16="http://schemas.microsoft.com/office/drawing/2014/main" id="{F6BD8494-7B94-4155-AB96-538D8BBEA3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4" b="7324"/>
          <a:stretch>
            <a:fillRect/>
          </a:stretch>
        </p:blipFill>
        <p:spPr>
          <a:xfrm>
            <a:off x="1950758" y="598244"/>
            <a:ext cx="5813991" cy="5944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guy mellors">
            <a:extLst>
              <a:ext uri="{FF2B5EF4-FFF2-40B4-BE49-F238E27FC236}">
                <a16:creationId xmlns:a16="http://schemas.microsoft.com/office/drawing/2014/main" id="{31E8E024-2C7F-4B48-9073-5BC2B1B9C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6" r="13217"/>
          <a:stretch/>
        </p:blipFill>
        <p:spPr bwMode="auto">
          <a:xfrm>
            <a:off x="438912" y="1363580"/>
            <a:ext cx="3434419" cy="3067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Image result for shaun bush died in service">
            <a:extLst>
              <a:ext uri="{FF2B5EF4-FFF2-40B4-BE49-F238E27FC236}">
                <a16:creationId xmlns:a16="http://schemas.microsoft.com/office/drawing/2014/main" id="{8DFB7E58-7E79-4F60-9A46-51C808EEE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2" r="23578"/>
          <a:stretch/>
        </p:blipFill>
        <p:spPr bwMode="auto">
          <a:xfrm>
            <a:off x="4158712" y="1296582"/>
            <a:ext cx="2438400" cy="3067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6" name="Picture 8" descr="Lance Corporal James Fullarton (All rights reserved.)">
            <a:extLst>
              <a:ext uri="{FF2B5EF4-FFF2-40B4-BE49-F238E27FC236}">
                <a16:creationId xmlns:a16="http://schemas.microsoft.com/office/drawing/2014/main" id="{8FC4579A-91EF-4A96-AA0D-2E0B00DC6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" r="9206"/>
          <a:stretch/>
        </p:blipFill>
        <p:spPr bwMode="auto">
          <a:xfrm>
            <a:off x="7144509" y="1229585"/>
            <a:ext cx="3990780" cy="3172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492C18-83DE-43B9-934F-851A08FEA142}"/>
              </a:ext>
            </a:extLst>
          </p:cNvPr>
          <p:cNvSpPr/>
          <p:nvPr/>
        </p:nvSpPr>
        <p:spPr>
          <a:xfrm>
            <a:off x="-433371" y="515655"/>
            <a:ext cx="11854041" cy="817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19000"/>
              </a:lnSpc>
              <a:spcAft>
                <a:spcPts val="800"/>
              </a:spcAft>
            </a:pPr>
            <a:r>
              <a:rPr lang="en-US" sz="2400" b="1" kern="1400" dirty="0">
                <a:solidFill>
                  <a:srgbClr val="FF0000"/>
                </a:solidFill>
                <a:effectLst>
                  <a:glow rad="1524000">
                    <a:srgbClr val="FFFFFF">
                      <a:alpha val="81000"/>
                    </a:srgbClr>
                  </a:glow>
                </a:effectLst>
                <a:latin typeface="Calibri" panose="020F0502020204030204"/>
              </a:rPr>
              <a:t>Guy Mellor 			 Shaun Bush   			 James Fullarton</a:t>
            </a:r>
            <a:endParaRPr lang="en-US" sz="1067" kern="1400" dirty="0">
              <a:solidFill>
                <a:srgbClr val="000000"/>
              </a:solidFill>
              <a:latin typeface="Calibri" panose="020F0502020204030204"/>
            </a:endParaRPr>
          </a:p>
          <a:p>
            <a:pPr defTabSz="609585">
              <a:lnSpc>
                <a:spcPct val="119000"/>
              </a:lnSpc>
              <a:spcAft>
                <a:spcPts val="800"/>
              </a:spcAft>
            </a:pPr>
            <a:r>
              <a:rPr lang="en-US" sz="1067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6" name="Picture 5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A2C6B972-5CEC-437D-9DB7-B4C4762423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918" y="5198151"/>
            <a:ext cx="1175217" cy="1561320"/>
          </a:xfrm>
          <a:prstGeom prst="rect">
            <a:avLst/>
          </a:prstGeom>
        </p:spPr>
      </p:pic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DB46513-7726-436A-9866-957220D28B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55"/>
          <a:stretch/>
        </p:blipFill>
        <p:spPr>
          <a:xfrm>
            <a:off x="6597112" y="5198151"/>
            <a:ext cx="1436552" cy="147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3422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A8C2F30E-570F-4170-907F-E5F281B3B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22321"/>
          <a:stretch>
            <a:fillRect/>
          </a:stretch>
        </p:blipFill>
        <p:spPr>
          <a:xfrm>
            <a:off x="6340246" y="-234763"/>
            <a:ext cx="5851756" cy="7045513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B21DF11B-9026-4C46-BB8B-BEAAC932B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16" y="297180"/>
            <a:ext cx="6050685" cy="6263640"/>
          </a:xfrm>
        </p:spPr>
        <p:txBody>
          <a:bodyPr/>
          <a:lstStyle/>
          <a:p>
            <a:pPr algn="l"/>
            <a:r>
              <a:rPr lang="en-GB" dirty="0"/>
              <a:t>A representative is invited to bring a candle representing the ten entities</a:t>
            </a:r>
          </a:p>
          <a:p>
            <a:pPr marL="342891" indent="-342891" algn="l">
              <a:buFont typeface="Arial" panose="020B0604020202020204" pitchFamily="34" charset="0"/>
              <a:buChar char="•"/>
            </a:pPr>
            <a:r>
              <a:rPr lang="en-GB" dirty="0"/>
              <a:t>Cardinal Wiseman 	Laura Burtonwood</a:t>
            </a:r>
          </a:p>
          <a:p>
            <a:pPr marL="342891" indent="-342891" algn="l">
              <a:buFont typeface="Arial" panose="020B0604020202020204" pitchFamily="34" charset="0"/>
              <a:buChar char="•"/>
            </a:pPr>
            <a:r>
              <a:rPr lang="en-GB" dirty="0"/>
              <a:t>Corpus Christi	Charlotte Miller</a:t>
            </a:r>
          </a:p>
          <a:p>
            <a:pPr marL="342891" indent="-342891" algn="l">
              <a:buFont typeface="Arial" panose="020B0604020202020204" pitchFamily="34" charset="0"/>
              <a:buChar char="•"/>
            </a:pPr>
            <a:r>
              <a:rPr lang="en-GB" dirty="0"/>
              <a:t>Good Shepherd	Michael Kirby</a:t>
            </a:r>
          </a:p>
          <a:p>
            <a:pPr marL="342891" indent="-342891" algn="l">
              <a:buFont typeface="Arial" panose="020B0604020202020204" pitchFamily="34" charset="0"/>
              <a:buChar char="•"/>
            </a:pPr>
            <a:r>
              <a:rPr lang="en-GB" dirty="0"/>
              <a:t>Sacred Heart	Rachel Ellis</a:t>
            </a:r>
          </a:p>
          <a:p>
            <a:pPr marL="342891" indent="-342891" algn="l">
              <a:buFont typeface="Arial" panose="020B0604020202020204" pitchFamily="34" charset="0"/>
              <a:buChar char="•"/>
            </a:pPr>
            <a:r>
              <a:rPr lang="en-GB" dirty="0"/>
              <a:t>SS Peter and Paul	Michelle Garvey</a:t>
            </a:r>
          </a:p>
          <a:p>
            <a:pPr marL="342891" indent="-342891" algn="l">
              <a:buFont typeface="Arial" panose="020B0604020202020204" pitchFamily="34" charset="0"/>
              <a:buChar char="•"/>
            </a:pPr>
            <a:r>
              <a:rPr lang="en-GB" dirty="0"/>
              <a:t>Saint Gregory	Debbie Enstone</a:t>
            </a:r>
          </a:p>
          <a:p>
            <a:pPr marL="342891" indent="-342891" algn="l">
              <a:buFont typeface="Arial" panose="020B0604020202020204" pitchFamily="34" charset="0"/>
              <a:buChar char="•"/>
            </a:pPr>
            <a:r>
              <a:rPr lang="en-GB" dirty="0"/>
              <a:t>Saint John Fisher	Pauline Finn</a:t>
            </a:r>
          </a:p>
          <a:p>
            <a:pPr marL="342891" indent="-342891" algn="l">
              <a:buFont typeface="Arial" panose="020B0604020202020204" pitchFamily="34" charset="0"/>
              <a:buChar char="•"/>
            </a:pPr>
            <a:r>
              <a:rPr lang="en-GB" dirty="0"/>
              <a:t>Saint Patrick	Danielle </a:t>
            </a:r>
            <a:r>
              <a:rPr lang="en-GB" dirty="0" err="1"/>
              <a:t>Kingham</a:t>
            </a:r>
            <a:endParaRPr lang="en-GB" dirty="0"/>
          </a:p>
          <a:p>
            <a:pPr marL="342891" indent="-342891" algn="l">
              <a:buFont typeface="Arial" panose="020B0604020202020204" pitchFamily="34" charset="0"/>
              <a:buChar char="•"/>
            </a:pPr>
            <a:r>
              <a:rPr lang="en-GB" dirty="0"/>
              <a:t>Blue Sky TSA	Laura Stevenson</a:t>
            </a:r>
          </a:p>
          <a:p>
            <a:pPr marL="342891" indent="-342891" algn="l">
              <a:buFont typeface="Arial" panose="020B0604020202020204" pitchFamily="34" charset="0"/>
              <a:buChar char="•"/>
            </a:pPr>
            <a:r>
              <a:rPr lang="en-GB" dirty="0"/>
              <a:t>Shared Services	 Patrick Taggart</a:t>
            </a:r>
            <a:br>
              <a:rPr lang="en-GB" dirty="0"/>
            </a:br>
            <a:r>
              <a:rPr lang="en-GB" dirty="0"/>
              <a:t>Team	</a:t>
            </a:r>
          </a:p>
          <a:p>
            <a:pPr algn="l"/>
            <a:r>
              <a:rPr lang="en-GB" dirty="0"/>
              <a:t>			</a:t>
            </a:r>
          </a:p>
        </p:txBody>
      </p:sp>
      <p:pic>
        <p:nvPicPr>
          <p:cNvPr id="2" name="07 Meet Me Here">
            <a:hlinkClick r:id="" action="ppaction://media"/>
            <a:extLst>
              <a:ext uri="{FF2B5EF4-FFF2-40B4-BE49-F238E27FC236}">
                <a16:creationId xmlns:a16="http://schemas.microsoft.com/office/drawing/2014/main" id="{022F00FA-8A23-4E17-B8CE-D2E7491BD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0903" y="5580010"/>
            <a:ext cx="325967" cy="32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6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13">
            <a:extLst>
              <a:ext uri="{FF2B5EF4-FFF2-40B4-BE49-F238E27FC236}">
                <a16:creationId xmlns:a16="http://schemas.microsoft.com/office/drawing/2014/main" id="{60CD488E-2275-4B82-BAF9-48E4BC62C9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6200000">
            <a:off x="-2108148" y="3120367"/>
            <a:ext cx="5998135" cy="900400"/>
          </a:xfrm>
          <a:prstGeom prst="rect">
            <a:avLst/>
          </a:prstGeom>
        </p:spPr>
        <p:txBody>
          <a:bodyPr wrap="none" lIns="80467" tIns="40235" rIns="80467" bIns="4023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/>
            <a:r>
              <a:rPr lang="en-GB" sz="3200" b="1" kern="1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XCCW Joined PC1a" panose="03050602040000000000" pitchFamily="66" charset="0"/>
              </a:rPr>
              <a:t>We Listen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04D6253-B7B4-4FE1-95C7-4D5D6B39E374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6427470" y="-506731"/>
            <a:ext cx="4762501" cy="5734051"/>
          </a:xfrm>
        </p:spPr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955EC38-8AE0-41D5-A1F5-45B84A1FB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2" b="8792"/>
          <a:stretch>
            <a:fillRect/>
          </a:stretch>
        </p:blipFill>
        <p:spPr>
          <a:xfrm>
            <a:off x="1745714" y="446953"/>
            <a:ext cx="6072407" cy="6207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7066278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B1978-7A4E-4F0E-ACE3-73280E27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291953"/>
            <a:ext cx="1051560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GB" b="1" dirty="0"/>
              <a:t>Matthew 5</a:t>
            </a:r>
            <a:br>
              <a:rPr lang="en-GB" b="1" dirty="0"/>
            </a:br>
            <a:r>
              <a:rPr lang="en-GB" b="1" dirty="0"/>
              <a:t>Read by Colin Beesley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F6150-B09A-4F8D-8B49-79A5396F9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138420"/>
            <a:ext cx="10515600" cy="435133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133" dirty="0"/>
          </a:p>
          <a:p>
            <a:pPr marL="0" indent="0">
              <a:buNone/>
            </a:pPr>
            <a:r>
              <a:rPr lang="en-GB" sz="2133" b="1" dirty="0"/>
              <a:t>Gospel</a:t>
            </a:r>
            <a:endParaRPr lang="en-GB" sz="2133" dirty="0"/>
          </a:p>
          <a:p>
            <a:pPr marL="0" indent="0">
              <a:buNone/>
            </a:pPr>
            <a:r>
              <a:rPr lang="en-GB" sz="2133" b="1" dirty="0"/>
              <a:t>Matthew 5:1-12a</a:t>
            </a:r>
            <a:endParaRPr lang="en-GB" sz="2133" dirty="0"/>
          </a:p>
          <a:p>
            <a:pPr marL="0" indent="0">
              <a:buNone/>
            </a:pPr>
            <a:r>
              <a:rPr lang="en-US" sz="2133" b="1" dirty="0"/>
              <a:t>How happy are the poor in spirit</a:t>
            </a:r>
            <a:endParaRPr lang="en-US" sz="2133" dirty="0"/>
          </a:p>
          <a:p>
            <a:pPr marL="0" indent="0">
              <a:buNone/>
            </a:pPr>
            <a:r>
              <a:rPr lang="en-US" sz="2133" dirty="0"/>
              <a:t>Seeing the crowds, Jesus went up the hill. There he sat down and was joined by his disciples. Then he began to speak. This is what he taught them:</a:t>
            </a:r>
          </a:p>
          <a:p>
            <a:pPr marL="0" indent="0">
              <a:buNone/>
            </a:pPr>
            <a:endParaRPr lang="en-US" sz="2133" dirty="0"/>
          </a:p>
          <a:p>
            <a:pPr marL="0" indent="0">
              <a:buNone/>
            </a:pPr>
            <a:r>
              <a:rPr lang="en-US" sz="2400" i="1" dirty="0"/>
              <a:t>……..‘Happy the pure in heart:		</a:t>
            </a:r>
            <a:r>
              <a:rPr lang="en-GB" sz="2400" i="1" dirty="0"/>
              <a:t>they shall see God.</a:t>
            </a:r>
          </a:p>
          <a:p>
            <a:pPr marL="0" indent="0">
              <a:buNone/>
            </a:pPr>
            <a:r>
              <a:rPr lang="en-GB" sz="2400" i="1" dirty="0"/>
              <a:t>Happy the peacemakers:		t</a:t>
            </a:r>
            <a:r>
              <a:rPr lang="en-US" sz="2400" i="1" dirty="0"/>
              <a:t>hey shall be called sons of God.</a:t>
            </a:r>
          </a:p>
          <a:p>
            <a:pPr marL="0" indent="0">
              <a:buNone/>
            </a:pPr>
            <a:endParaRPr lang="en-US" sz="2133" dirty="0"/>
          </a:p>
          <a:p>
            <a:pPr marL="0" indent="0">
              <a:buNone/>
            </a:pPr>
            <a:r>
              <a:rPr lang="en-US" sz="2133" dirty="0"/>
              <a:t>….Rejoice and be glad, for your reward will be great in heaven.’</a:t>
            </a:r>
          </a:p>
          <a:p>
            <a:pPr marL="0" indent="0">
              <a:buNone/>
            </a:pPr>
            <a:endParaRPr lang="en-US" sz="2133" dirty="0"/>
          </a:p>
          <a:p>
            <a:pPr marL="0" indent="0">
              <a:buNone/>
            </a:pPr>
            <a:r>
              <a:rPr lang="en-US" sz="2133" dirty="0"/>
              <a:t>The Gospel of the Lord	</a:t>
            </a:r>
            <a:r>
              <a:rPr lang="en-US" sz="2133" b="1" dirty="0"/>
              <a:t>ALL: Praise to you Lord Jesus Christ</a:t>
            </a:r>
            <a:endParaRPr lang="en-US" sz="2133" dirty="0"/>
          </a:p>
          <a:p>
            <a:pPr marL="0" indent="0">
              <a:buNone/>
            </a:pPr>
            <a:endParaRPr lang="en-GB" sz="2133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547614-1226-4BDC-9006-26B5F91B14B2}"/>
              </a:ext>
            </a:extLst>
          </p:cNvPr>
          <p:cNvSpPr/>
          <p:nvPr/>
        </p:nvSpPr>
        <p:spPr>
          <a:xfrm>
            <a:off x="4752393" y="1001963"/>
            <a:ext cx="79496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br>
              <a:rPr lang="en-GB" sz="24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GB" sz="2400" b="1" dirty="0">
                <a:solidFill>
                  <a:prstClr val="black"/>
                </a:solidFill>
                <a:latin typeface="Calibri" panose="020F0502020204030204"/>
              </a:rPr>
              <a:t>Assistant Vice Principal Cardinal Wiseman Staff Director</a:t>
            </a:r>
            <a:endParaRPr lang="en-GB" sz="2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2650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13">
            <a:extLst>
              <a:ext uri="{FF2B5EF4-FFF2-40B4-BE49-F238E27FC236}">
                <a16:creationId xmlns:a16="http://schemas.microsoft.com/office/drawing/2014/main" id="{60CD488E-2275-4B82-BAF9-48E4BC62C9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6200000">
            <a:off x="-2108148" y="3120367"/>
            <a:ext cx="5998135" cy="900400"/>
          </a:xfrm>
          <a:prstGeom prst="rect">
            <a:avLst/>
          </a:prstGeom>
        </p:spPr>
        <p:txBody>
          <a:bodyPr wrap="none" lIns="80467" tIns="40235" rIns="80467" bIns="4023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/>
            <a:r>
              <a:rPr lang="en-GB" sz="3200" b="1" kern="1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XCCW Joined PC1a" panose="03050602040000000000" pitchFamily="66" charset="0"/>
              </a:rPr>
              <a:t>We Respond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04D6253-B7B4-4FE1-95C7-4D5D6B39E374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6427470" y="-506731"/>
            <a:ext cx="4762501" cy="5734051"/>
          </a:xfrm>
        </p:spPr>
      </p:sp>
      <p:pic>
        <p:nvPicPr>
          <p:cNvPr id="5" name="Picture Placeholder 6" descr="A painting of a person&#10;&#10;Description generated with high confidence">
            <a:extLst>
              <a:ext uri="{FF2B5EF4-FFF2-40B4-BE49-F238E27FC236}">
                <a16:creationId xmlns:a16="http://schemas.microsoft.com/office/drawing/2014/main" id="{6B918912-5D13-4463-B065-A95CD66C5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0" r="17350"/>
          <a:stretch>
            <a:fillRect/>
          </a:stretch>
        </p:blipFill>
        <p:spPr>
          <a:xfrm>
            <a:off x="1844041" y="494765"/>
            <a:ext cx="5582767" cy="5707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0193957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399</Words>
  <Application>Microsoft Office PowerPoint</Application>
  <PresentationFormat>Widescreen</PresentationFormat>
  <Paragraphs>100</Paragraphs>
  <Slides>17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DIN-Regular</vt:lpstr>
      <vt:lpstr>XCCW Joined PC1a</vt:lpstr>
      <vt:lpstr>Office Theme</vt:lpstr>
      <vt:lpstr>1_Office Theme</vt:lpstr>
      <vt:lpstr>All Saints and All Souls</vt:lpstr>
      <vt:lpstr>Sign of the cross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Matthew 5 Read by Colin Beesley</vt:lpstr>
      <vt:lpstr>PowerPoint Presentation</vt:lpstr>
      <vt:lpstr>Franceska and Cosmin Head girl and boy Cardinal Wiseman</vt:lpstr>
      <vt:lpstr>Litany of Saints</vt:lpstr>
      <vt:lpstr>PowerPoint Presentation</vt:lpstr>
      <vt:lpstr>PowerPoint Presentation</vt:lpstr>
      <vt:lpstr>Final prayer Monsignor Timothy Menezes; Prayers Before the Blessed Sacrament</vt:lpstr>
      <vt:lpstr>Final prayer</vt:lpstr>
      <vt:lpstr>We Will Remember – Mike Stanley</vt:lpstr>
      <vt:lpstr>Sign of the cross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Before we start  Prayer near the end –  Left side and right side</dc:title>
  <dc:creator>admin1@sacredheart.admin.local</dc:creator>
  <cp:lastModifiedBy>admin1@sacredheart.admin.local</cp:lastModifiedBy>
  <cp:revision>5</cp:revision>
  <dcterms:created xsi:type="dcterms:W3CDTF">2018-11-01T09:24:21Z</dcterms:created>
  <dcterms:modified xsi:type="dcterms:W3CDTF">2018-11-03T13:59:16Z</dcterms:modified>
</cp:coreProperties>
</file>