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9" r:id="rId1"/>
    <p:sldMasterId id="2147484371" r:id="rId2"/>
  </p:sldMasterIdLst>
  <p:notesMasterIdLst>
    <p:notesMasterId r:id="rId22"/>
  </p:notesMasterIdLst>
  <p:handoutMasterIdLst>
    <p:handoutMasterId r:id="rId23"/>
  </p:handoutMasterIdLst>
  <p:sldIdLst>
    <p:sldId id="1074" r:id="rId3"/>
    <p:sldId id="1142" r:id="rId4"/>
    <p:sldId id="1143" r:id="rId5"/>
    <p:sldId id="1147" r:id="rId6"/>
    <p:sldId id="1152" r:id="rId7"/>
    <p:sldId id="1149" r:id="rId8"/>
    <p:sldId id="1144" r:id="rId9"/>
    <p:sldId id="884" r:id="rId10"/>
    <p:sldId id="1075" r:id="rId11"/>
    <p:sldId id="943" r:id="rId12"/>
    <p:sldId id="1114" r:id="rId13"/>
    <p:sldId id="1115" r:id="rId14"/>
    <p:sldId id="1116" r:id="rId15"/>
    <p:sldId id="1119" r:id="rId16"/>
    <p:sldId id="1138" r:id="rId17"/>
    <p:sldId id="1139" r:id="rId18"/>
    <p:sldId id="1140" r:id="rId19"/>
    <p:sldId id="1077" r:id="rId20"/>
    <p:sldId id="1081" r:id="rId21"/>
  </p:sldIdLst>
  <p:sldSz cx="9144000" cy="6858000" type="screen4x3"/>
  <p:notesSz cx="6888163" cy="100203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6600"/>
    <a:srgbClr val="FF66CC"/>
    <a:srgbClr val="13BF1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92" autoAdjust="0"/>
    <p:restoredTop sz="93130"/>
  </p:normalViewPr>
  <p:slideViewPr>
    <p:cSldViewPr>
      <p:cViewPr varScale="1">
        <p:scale>
          <a:sx n="41" d="100"/>
          <a:sy n="41" d="100"/>
        </p:scale>
        <p:origin x="7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1CCF806-35FA-4224-8C39-CC4333174037}" type="datetimeFigureOut">
              <a:rPr lang="en-GB" smtClean="0"/>
              <a:t>09/11/2018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D95E05F-A405-4473-9F05-9066DE478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61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B96B7CDD-1699-42CA-A913-B9058220E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994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42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A7453-1E93-484B-B117-E0BC73B12369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73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B7CDD-1699-42CA-A913-B9058220E24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33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B7CDD-1699-42CA-A913-B9058220E24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49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B7CDD-1699-42CA-A913-B9058220E24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480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46" indent="-2857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41" indent="-22856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9977" indent="-22856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13" indent="-22856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249" indent="-2285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386" indent="-2285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522" indent="-2285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658" indent="-2285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8D5EA51-A082-4A5A-AD25-6BA98115FAC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3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B7CDD-1699-42CA-A913-B9058220E24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2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B7CDD-1699-42CA-A913-B9058220E24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7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01674-0B6B-4B8B-9394-5AA6AF3D1165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0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2D679-01AC-451D-A07A-413328FD1F60}" type="slidenum">
              <a:rPr lang="en-GB">
                <a:solidFill>
                  <a:prstClr val="black"/>
                </a:solidFill>
                <a:latin typeface="Tahoma" pitchFamily="34" charset="0"/>
              </a:rPr>
              <a:pPr/>
              <a:t>8</a:t>
            </a:fld>
            <a:endParaRPr lang="en-GB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A6B57-FFBA-4F20-9F0F-BC62BAB00AE5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B7CDD-1699-42CA-A913-B9058220E24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4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B7CDD-1699-42CA-A913-B9058220E24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78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B7CDD-1699-42CA-A913-B9058220E24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1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18984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EE293C-CFF2-4C14-B1F3-39FFD42BFC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0975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412001-2DC9-43F1-AB93-4FEAE77D8D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2353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00E7D4-4076-416C-B213-C16260AB4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9806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18984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EE293C-CFF2-4C14-B1F3-39FFD42BFC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8" y="357168"/>
            <a:ext cx="8229600" cy="1143000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2A9212-197C-4C28-8233-7DD734805D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2E10BC-BFED-4043-9273-6CE9EAF099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F9F758-F90F-4AFB-9836-1C94B4BE3E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7" indent="0">
              <a:buNone/>
              <a:defRPr sz="2000" b="1"/>
            </a:lvl2pPr>
            <a:lvl3pPr marL="914035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5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7" indent="0">
              <a:buNone/>
              <a:defRPr sz="2000" b="1"/>
            </a:lvl2pPr>
            <a:lvl3pPr marL="914035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5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CBCE7C-79D8-4A64-ADB3-F49150EF46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6484AA-F2CE-4BB6-8D3D-21D6398188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F1DFA0-6B85-41E2-AE7C-713657C9A4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7" indent="0">
              <a:buNone/>
              <a:defRPr sz="1200"/>
            </a:lvl2pPr>
            <a:lvl3pPr marL="914035" indent="0">
              <a:buNone/>
              <a:defRPr sz="1000"/>
            </a:lvl3pPr>
            <a:lvl4pPr marL="1371052" indent="0">
              <a:buNone/>
              <a:defRPr sz="900"/>
            </a:lvl4pPr>
            <a:lvl5pPr marL="1828068" indent="0">
              <a:buNone/>
              <a:defRPr sz="900"/>
            </a:lvl5pPr>
            <a:lvl6pPr marL="2285085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52F3A6-711D-4A5D-B956-BE986F7221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8" y="357168"/>
            <a:ext cx="8229600" cy="1143000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2A9212-197C-4C28-8233-7DD734805D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670251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17" indent="0">
              <a:buNone/>
              <a:defRPr sz="2800"/>
            </a:lvl2pPr>
            <a:lvl3pPr marL="914035" indent="0">
              <a:buNone/>
              <a:defRPr sz="2400"/>
            </a:lvl3pPr>
            <a:lvl4pPr marL="1371052" indent="0">
              <a:buNone/>
              <a:defRPr sz="2000"/>
            </a:lvl4pPr>
            <a:lvl5pPr marL="1828068" indent="0">
              <a:buNone/>
              <a:defRPr sz="2000"/>
            </a:lvl5pPr>
            <a:lvl6pPr marL="2285085" indent="0">
              <a:buNone/>
              <a:defRPr sz="2000"/>
            </a:lvl6pPr>
            <a:lvl7pPr marL="2742104" indent="0">
              <a:buNone/>
              <a:defRPr sz="2000"/>
            </a:lvl7pPr>
            <a:lvl8pPr marL="3199120" indent="0">
              <a:buNone/>
              <a:defRPr sz="2000"/>
            </a:lvl8pPr>
            <a:lvl9pPr marL="365613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17" indent="0">
              <a:buNone/>
              <a:defRPr sz="1200"/>
            </a:lvl2pPr>
            <a:lvl3pPr marL="914035" indent="0">
              <a:buNone/>
              <a:defRPr sz="1000"/>
            </a:lvl3pPr>
            <a:lvl4pPr marL="1371052" indent="0">
              <a:buNone/>
              <a:defRPr sz="900"/>
            </a:lvl4pPr>
            <a:lvl5pPr marL="1828068" indent="0">
              <a:buNone/>
              <a:defRPr sz="900"/>
            </a:lvl5pPr>
            <a:lvl6pPr marL="2285085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4F398E-C376-449B-A92F-87AAC39C02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412001-2DC9-43F1-AB93-4FEAE77D8D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00E7D4-4076-416C-B213-C16260AB4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43016"/>
            <a:ext cx="8229600" cy="4983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48AC6-D033-46B7-BA67-56F93D229A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/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2E10BC-BFED-4043-9273-6CE9EAF099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0076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F9F758-F90F-4AFB-9836-1C94B4BE3E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8068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7" indent="0">
              <a:buNone/>
              <a:defRPr sz="2000" b="1"/>
            </a:lvl2pPr>
            <a:lvl3pPr marL="914035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5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7" indent="0">
              <a:buNone/>
              <a:defRPr sz="2000" b="1"/>
            </a:lvl2pPr>
            <a:lvl3pPr marL="914035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8" indent="0">
              <a:buNone/>
              <a:defRPr sz="1600" b="1"/>
            </a:lvl5pPr>
            <a:lvl6pPr marL="2285085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CBCE7C-79D8-4A64-ADB3-F49150EF46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37600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6484AA-F2CE-4BB6-8D3D-21D6398188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60675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F1DFA0-6B85-41E2-AE7C-713657C9A4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704648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7" indent="0">
              <a:buNone/>
              <a:defRPr sz="1200"/>
            </a:lvl2pPr>
            <a:lvl3pPr marL="914035" indent="0">
              <a:buNone/>
              <a:defRPr sz="1000"/>
            </a:lvl3pPr>
            <a:lvl4pPr marL="1371052" indent="0">
              <a:buNone/>
              <a:defRPr sz="900"/>
            </a:lvl4pPr>
            <a:lvl5pPr marL="1828068" indent="0">
              <a:buNone/>
              <a:defRPr sz="900"/>
            </a:lvl5pPr>
            <a:lvl6pPr marL="2285085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52F3A6-711D-4A5D-B956-BE986F7221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90798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17" indent="0">
              <a:buNone/>
              <a:defRPr sz="2800"/>
            </a:lvl2pPr>
            <a:lvl3pPr marL="914035" indent="0">
              <a:buNone/>
              <a:defRPr sz="2400"/>
            </a:lvl3pPr>
            <a:lvl4pPr marL="1371052" indent="0">
              <a:buNone/>
              <a:defRPr sz="2000"/>
            </a:lvl4pPr>
            <a:lvl5pPr marL="1828068" indent="0">
              <a:buNone/>
              <a:defRPr sz="2000"/>
            </a:lvl5pPr>
            <a:lvl6pPr marL="2285085" indent="0">
              <a:buNone/>
              <a:defRPr sz="2000"/>
            </a:lvl6pPr>
            <a:lvl7pPr marL="2742104" indent="0">
              <a:buNone/>
              <a:defRPr sz="2000"/>
            </a:lvl7pPr>
            <a:lvl8pPr marL="3199120" indent="0">
              <a:buNone/>
              <a:defRPr sz="2000"/>
            </a:lvl8pPr>
            <a:lvl9pPr marL="365613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17" indent="0">
              <a:buNone/>
              <a:defRPr sz="1200"/>
            </a:lvl2pPr>
            <a:lvl3pPr marL="914035" indent="0">
              <a:buNone/>
              <a:defRPr sz="1000"/>
            </a:lvl3pPr>
            <a:lvl4pPr marL="1371052" indent="0">
              <a:buNone/>
              <a:defRPr sz="900"/>
            </a:lvl4pPr>
            <a:lvl5pPr marL="1828068" indent="0">
              <a:buNone/>
              <a:defRPr sz="900"/>
            </a:lvl5pPr>
            <a:lvl6pPr marL="2285085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4F398E-C376-449B-A92F-87AAC39C02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19022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1" rIns="91404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4" tIns="45701" rIns="91404" bIns="45701" rtlCol="0" anchor="ctr"/>
          <a:lstStyle>
            <a:lvl1pPr algn="l">
              <a:defRPr sz="1200">
                <a:solidFill>
                  <a:srgbClr val="17365D">
                    <a:tint val="75000"/>
                  </a:srgb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D26BBE-83CC-485B-B69F-BFE9B4D99382}" type="datetimeFigureOut">
              <a:rPr lang="en-US"/>
              <a:pPr>
                <a:defRPr/>
              </a:pPr>
              <a:t>11/9/2018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4" tIns="45701" rIns="91404" bIns="45701" rtlCol="0" anchor="ctr"/>
          <a:lstStyle>
            <a:lvl1pPr algn="ctr">
              <a:defRPr sz="1200">
                <a:solidFill>
                  <a:srgbClr val="17365D">
                    <a:tint val="75000"/>
                  </a:srgb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4" tIns="45701" rIns="91404" bIns="45701" rtlCol="0" anchor="ctr"/>
          <a:lstStyle>
            <a:lvl1pPr algn="r">
              <a:defRPr sz="1200">
                <a:solidFill>
                  <a:srgbClr val="17365D">
                    <a:tint val="75000"/>
                  </a:srgb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AC161D6-8D65-4A30-A3F2-D086823860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41102"/>
            <a:ext cx="1794544" cy="5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0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ransition>
    <p:dissolve/>
  </p:transition>
  <p:hf sldNum="0" hd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5" indent="-228508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8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8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5" indent="-228508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5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4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1" rIns="91404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4" tIns="45701" rIns="91404" bIns="45701" rtlCol="0" anchor="ctr"/>
          <a:lstStyle>
            <a:lvl1pPr algn="l">
              <a:defRPr sz="1200">
                <a:solidFill>
                  <a:srgbClr val="17365D">
                    <a:tint val="75000"/>
                  </a:srgb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D26BBE-83CC-485B-B69F-BFE9B4D99382}" type="datetimeFigureOut">
              <a:rPr lang="en-US"/>
              <a:pPr>
                <a:defRPr/>
              </a:pPr>
              <a:t>11/9/2018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4" tIns="45701" rIns="91404" bIns="45701" rtlCol="0" anchor="ctr"/>
          <a:lstStyle>
            <a:lvl1pPr algn="ctr">
              <a:defRPr sz="1200">
                <a:solidFill>
                  <a:srgbClr val="17365D">
                    <a:tint val="75000"/>
                  </a:srgb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4" tIns="45701" rIns="91404" bIns="45701" rtlCol="0" anchor="ctr"/>
          <a:lstStyle>
            <a:lvl1pPr algn="r">
              <a:defRPr sz="1200">
                <a:solidFill>
                  <a:srgbClr val="17365D">
                    <a:tint val="75000"/>
                  </a:srgb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AC161D6-8D65-4A30-A3F2-D086823860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41102"/>
            <a:ext cx="1794544" cy="5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4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</p:sldLayoutIdLst>
  <p:transition>
    <p:dissolve/>
  </p:transition>
  <p:hf sldNum="0" hd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5" indent="-228508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8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8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5" indent="-228508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5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4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_Darrell Woodm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8" y="764"/>
            <a:ext cx="9159748" cy="68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27471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26000" dirty="0">
                <a:solidFill>
                  <a:srgbClr val="FF0000"/>
                </a:solidFill>
              </a:rPr>
              <a:t>90</a:t>
            </a:r>
            <a:r>
              <a:rPr lang="en-GB" sz="12600" dirty="0"/>
              <a:t>:10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8941" y="5013176"/>
            <a:ext cx="7129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10 % of a good life are the external factors we face</a:t>
            </a:r>
          </a:p>
          <a:p>
            <a:r>
              <a:rPr lang="en-US" sz="2400" dirty="0">
                <a:latin typeface="+mn-lt"/>
              </a:rPr>
              <a:t>90% of a good life is how we choose to react to the 10%</a:t>
            </a:r>
          </a:p>
        </p:txBody>
      </p:sp>
    </p:spTree>
    <p:extLst>
      <p:ext uri="{BB962C8B-B14F-4D97-AF65-F5344CB8AC3E}">
        <p14:creationId xmlns:p14="http://schemas.microsoft.com/office/powerpoint/2010/main" val="532436652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9" y="33265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500" b="1" dirty="0">
                <a:solidFill>
                  <a:srgbClr val="FF6600"/>
                </a:solidFill>
                <a:cs typeface="Trebuchet MS"/>
              </a:rPr>
              <a:t>	Reticular</a:t>
            </a:r>
          </a:p>
          <a:p>
            <a:pPr marL="0" indent="0" algn="ctr">
              <a:buNone/>
            </a:pPr>
            <a:r>
              <a:rPr lang="en-US" sz="11500" b="1" dirty="0">
                <a:solidFill>
                  <a:srgbClr val="FF6600"/>
                </a:solidFill>
                <a:cs typeface="Trebuchet MS"/>
              </a:rPr>
              <a:t>	Activating</a:t>
            </a:r>
          </a:p>
          <a:p>
            <a:pPr marL="0" indent="0" algn="ctr">
              <a:buNone/>
            </a:pPr>
            <a:r>
              <a:rPr lang="en-US" sz="11500" b="1" dirty="0">
                <a:solidFill>
                  <a:srgbClr val="FF6600"/>
                </a:solidFill>
                <a:cs typeface="Trebuchet MS"/>
              </a:rPr>
              <a:t>	System</a:t>
            </a:r>
          </a:p>
        </p:txBody>
      </p:sp>
    </p:spTree>
    <p:extLst>
      <p:ext uri="{BB962C8B-B14F-4D97-AF65-F5344CB8AC3E}">
        <p14:creationId xmlns:p14="http://schemas.microsoft.com/office/powerpoint/2010/main" val="1904860246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026" name="Picture 2" descr="http://www.stwerburghs.org/images/news/(Evening_Post)_Bristol_bouncer_faces_jail_for_attack_on_drin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-477328"/>
            <a:ext cx="5400600" cy="764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268613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farm2.staticflickr.com/1334/1258407653_f2c23c5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3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02127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287081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87" y="-1"/>
            <a:ext cx="9228839" cy="69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18325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280920" cy="1470025"/>
          </a:xfrm>
        </p:spPr>
        <p:txBody>
          <a:bodyPr>
            <a:noAutofit/>
          </a:bodyPr>
          <a:lstStyle/>
          <a:p>
            <a:r>
              <a:rPr lang="en-GB" sz="8800" b="1" dirty="0"/>
              <a:t>The </a:t>
            </a:r>
            <a:br>
              <a:rPr lang="en-GB" sz="8800" b="1" dirty="0"/>
            </a:br>
            <a:r>
              <a:rPr lang="en-GB" sz="8800" b="1" i="1" dirty="0">
                <a:solidFill>
                  <a:srgbClr val="FF0000"/>
                </a:solidFill>
              </a:rPr>
              <a:t>4-minute</a:t>
            </a:r>
            <a:r>
              <a:rPr lang="en-GB" sz="8800" b="1" dirty="0"/>
              <a:t> </a:t>
            </a:r>
            <a:br>
              <a:rPr lang="en-GB" sz="8800" b="1" dirty="0"/>
            </a:br>
            <a:r>
              <a:rPr lang="en-GB" sz="8800" b="1" dirty="0"/>
              <a:t>rule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5229200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first 4 minutes of any interaction is the most important</a:t>
            </a:r>
          </a:p>
          <a:p>
            <a:r>
              <a:rPr lang="en-US" dirty="0"/>
              <a:t>Fake it for 4 minutes!</a:t>
            </a:r>
          </a:p>
        </p:txBody>
      </p:sp>
    </p:spTree>
    <p:extLst>
      <p:ext uri="{BB962C8B-B14F-4D97-AF65-F5344CB8AC3E}">
        <p14:creationId xmlns:p14="http://schemas.microsoft.com/office/powerpoint/2010/main" val="1410104593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306896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/>
            </a:r>
            <a:br>
              <a:rPr lang="en-GB" sz="4000" dirty="0"/>
            </a:br>
            <a:r>
              <a:rPr lang="en-GB" sz="6000" dirty="0"/>
              <a:t> </a:t>
            </a:r>
            <a:br>
              <a:rPr lang="en-GB" sz="6000" dirty="0"/>
            </a:br>
            <a:r>
              <a:rPr lang="en-GB" sz="6000" dirty="0"/>
              <a:t>When do you use the </a:t>
            </a:r>
            <a:br>
              <a:rPr lang="en-GB" sz="6000" dirty="0"/>
            </a:br>
            <a:r>
              <a:rPr lang="en-GB" sz="6000" dirty="0">
                <a:solidFill>
                  <a:srgbClr val="FF0000"/>
                </a:solidFill>
              </a:rPr>
              <a:t>4 minute rule</a:t>
            </a:r>
            <a:r>
              <a:rPr lang="en-GB" sz="6000" dirty="0"/>
              <a:t> at work?</a:t>
            </a:r>
            <a:br>
              <a:rPr lang="en-GB" sz="6000" dirty="0"/>
            </a:br>
            <a:r>
              <a:rPr lang="en-GB" sz="6000" dirty="0"/>
              <a:t/>
            </a:r>
            <a:br>
              <a:rPr lang="en-GB" sz="6000" dirty="0"/>
            </a:br>
            <a:r>
              <a:rPr lang="en-GB" sz="6000" dirty="0"/>
              <a:t>How can you use the </a:t>
            </a:r>
            <a:br>
              <a:rPr lang="en-GB" sz="6000" dirty="0"/>
            </a:br>
            <a:r>
              <a:rPr lang="en-GB" sz="6000" dirty="0">
                <a:solidFill>
                  <a:srgbClr val="FF0000"/>
                </a:solidFill>
              </a:rPr>
              <a:t>4 minute rule</a:t>
            </a:r>
            <a:r>
              <a:rPr lang="en-GB" sz="6000" dirty="0"/>
              <a:t> more?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57886" y="260648"/>
            <a:ext cx="85929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atin typeface="+mn-lt"/>
              </a:rPr>
              <a:t> </a:t>
            </a:r>
            <a:r>
              <a:rPr lang="en-GB" sz="8000" b="1" dirty="0">
                <a:solidFill>
                  <a:srgbClr val="FF0000"/>
                </a:solidFill>
                <a:latin typeface="+mn-lt"/>
              </a:rPr>
              <a:t>The 4 minute rule</a:t>
            </a:r>
            <a:r>
              <a:rPr lang="en-US" sz="8000" b="1" dirty="0">
                <a:latin typeface="+mn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59002424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1"/>
            <a:ext cx="918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739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570913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7200" i="1" dirty="0">
                <a:solidFill>
                  <a:srgbClr val="FF0000"/>
                </a:solidFill>
              </a:rPr>
              <a:t>‘brilliant recap’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15516" y="1484784"/>
            <a:ext cx="8786936" cy="5804637"/>
          </a:xfrm>
        </p:spPr>
        <p:txBody>
          <a:bodyPr>
            <a:noAutofit/>
          </a:bodyPr>
          <a:lstStyle/>
          <a:p>
            <a:pPr marL="608013" indent="-608013" eaLnBrk="1" hangingPunct="1">
              <a:lnSpc>
                <a:spcPct val="80000"/>
              </a:lnSpc>
              <a:buFont typeface="Marlett" pitchFamily="2" charset="2"/>
              <a:buAutoNum type="arabicPeriod"/>
              <a:defRPr/>
            </a:pPr>
            <a:r>
              <a:rPr lang="en-GB" sz="3600" dirty="0"/>
              <a:t>What do you appreciate but take for granted too often?</a:t>
            </a:r>
          </a:p>
          <a:p>
            <a:pPr marL="608013" indent="-608013" eaLnBrk="1" hangingPunct="1">
              <a:lnSpc>
                <a:spcPct val="80000"/>
              </a:lnSpc>
              <a:buFont typeface="Marlett" pitchFamily="2" charset="2"/>
              <a:buAutoNum type="arabicPeriod"/>
              <a:defRPr/>
            </a:pPr>
            <a:endParaRPr lang="en-GB" sz="3600" dirty="0"/>
          </a:p>
          <a:p>
            <a:pPr marL="608013" indent="-608013" eaLnBrk="1" hangingPunct="1">
              <a:lnSpc>
                <a:spcPct val="80000"/>
              </a:lnSpc>
              <a:buFont typeface="Marlett" pitchFamily="2" charset="2"/>
              <a:buAutoNum type="arabicPeriod"/>
              <a:defRPr/>
            </a:pPr>
            <a:r>
              <a:rPr lang="en-GB" sz="3600" dirty="0"/>
              <a:t>Remind yourself who ‘You are at your best’</a:t>
            </a:r>
          </a:p>
          <a:p>
            <a:pPr marL="608013" indent="-608013" eaLnBrk="1" hangingPunct="1">
              <a:lnSpc>
                <a:spcPct val="80000"/>
              </a:lnSpc>
              <a:buFont typeface="Marlett" pitchFamily="2" charset="2"/>
              <a:buAutoNum type="arabicPeriod"/>
              <a:defRPr/>
            </a:pPr>
            <a:endParaRPr lang="en-GB" sz="3600" dirty="0"/>
          </a:p>
          <a:p>
            <a:pPr marL="608013" indent="-608013" eaLnBrk="1" hangingPunct="1">
              <a:lnSpc>
                <a:spcPct val="80000"/>
              </a:lnSpc>
              <a:buFont typeface="Marlett" pitchFamily="2" charset="2"/>
              <a:buAutoNum type="arabicPeriod"/>
              <a:defRPr/>
            </a:pPr>
            <a:r>
              <a:rPr lang="en-GB" sz="3600" dirty="0"/>
              <a:t>Recall 3 good things regularly (successes)</a:t>
            </a:r>
          </a:p>
          <a:p>
            <a:pPr marL="608013" indent="-608013" eaLnBrk="1" hangingPunct="1">
              <a:lnSpc>
                <a:spcPct val="80000"/>
              </a:lnSpc>
              <a:buFont typeface="Marlett" pitchFamily="2" charset="2"/>
              <a:buAutoNum type="arabicPeriod"/>
              <a:defRPr/>
            </a:pPr>
            <a:endParaRPr lang="en-GB" sz="3600" dirty="0"/>
          </a:p>
          <a:p>
            <a:pPr marL="608013" indent="-608013" eaLnBrk="1" hangingPunct="1">
              <a:lnSpc>
                <a:spcPct val="80000"/>
              </a:lnSpc>
              <a:buFont typeface="Marlett" pitchFamily="2" charset="2"/>
              <a:buAutoNum type="arabicPeriod"/>
              <a:defRPr/>
            </a:pPr>
            <a:r>
              <a:rPr lang="en-GB" sz="3600" dirty="0"/>
              <a:t>Doorman </a:t>
            </a:r>
            <a:r>
              <a:rPr lang="mr-IN" sz="3600" dirty="0"/>
              <a:t>–</a:t>
            </a:r>
            <a:r>
              <a:rPr lang="en-GB" sz="3600" dirty="0"/>
              <a:t> you get what you focus on</a:t>
            </a:r>
          </a:p>
          <a:p>
            <a:pPr marL="608013" indent="-608013" eaLnBrk="1" hangingPunct="1">
              <a:lnSpc>
                <a:spcPct val="80000"/>
              </a:lnSpc>
              <a:buFont typeface="Marlett" pitchFamily="2" charset="2"/>
              <a:buAutoNum type="arabicPeriod"/>
              <a:defRPr/>
            </a:pPr>
            <a:endParaRPr lang="en-GB" sz="36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sz="3600" dirty="0"/>
          </a:p>
          <a:p>
            <a:pPr marL="608013" indent="-608013" eaLnBrk="1" hangingPunct="1">
              <a:lnSpc>
                <a:spcPct val="80000"/>
              </a:lnSpc>
              <a:buFont typeface="Marlett" pitchFamily="2" charset="2"/>
              <a:buAutoNum type="arabicPeriod"/>
              <a:defRPr/>
            </a:pPr>
            <a:endParaRPr lang="en-GB" sz="3600" dirty="0"/>
          </a:p>
          <a:p>
            <a:pPr marL="608013" indent="-608013" eaLnBrk="1" hangingPunct="1">
              <a:lnSpc>
                <a:spcPct val="80000"/>
              </a:lnSpc>
              <a:buFont typeface="Marlett" pitchFamily="2" charset="2"/>
              <a:buAutoNum type="arabicPeriod"/>
              <a:defRPr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22472617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89617"/>
            <a:ext cx="2773026" cy="42940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http://ecx.images-amazon.com/images/I/41PpULXyDXL.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625" y="2101019"/>
            <a:ext cx="2701823" cy="432048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0648"/>
            <a:ext cx="2765475" cy="43482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511736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440569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352928" cy="1470025"/>
          </a:xfrm>
        </p:spPr>
        <p:txBody>
          <a:bodyPr/>
          <a:lstStyle/>
          <a:p>
            <a:endParaRPr lang="en-GB" sz="13800" b="1" dirty="0">
              <a:solidFill>
                <a:srgbClr val="FF0000"/>
              </a:solidFill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43"/>
            <a:ext cx="9112594" cy="685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765778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916862"/>
            <a:ext cx="7772400" cy="1225021"/>
          </a:xfrm>
        </p:spPr>
        <p:txBody>
          <a:bodyPr>
            <a:noAutofit/>
          </a:bodyPr>
          <a:lstStyle/>
          <a:p>
            <a:r>
              <a:rPr lang="en-GB" sz="19900" b="1" dirty="0">
                <a:solidFill>
                  <a:srgbClr val="FF0000"/>
                </a:solidFill>
              </a:rPr>
              <a:t>2.9013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1416" y="3790959"/>
            <a:ext cx="6400800" cy="1460500"/>
          </a:xfrm>
        </p:spPr>
        <p:txBody>
          <a:bodyPr>
            <a:normAutofit fontScale="62500" lnSpcReduction="20000"/>
          </a:bodyPr>
          <a:lstStyle/>
          <a:p>
            <a:r>
              <a:rPr lang="en-GB" sz="6600" b="1" dirty="0">
                <a:solidFill>
                  <a:schemeClr val="tx2"/>
                </a:solidFill>
              </a:rPr>
              <a:t>‘</a:t>
            </a:r>
            <a:r>
              <a:rPr lang="en-GB" sz="6600" b="1" dirty="0" err="1">
                <a:solidFill>
                  <a:schemeClr val="tx2"/>
                </a:solidFill>
              </a:rPr>
              <a:t>Losada</a:t>
            </a:r>
            <a:r>
              <a:rPr lang="en-GB" sz="6600" b="1" dirty="0">
                <a:solidFill>
                  <a:schemeClr val="tx2"/>
                </a:solidFill>
              </a:rPr>
              <a:t> Line’</a:t>
            </a:r>
          </a:p>
          <a:p>
            <a:r>
              <a:rPr lang="en-GB" sz="6600" b="1" dirty="0">
                <a:solidFill>
                  <a:schemeClr val="tx2"/>
                </a:solidFill>
              </a:rPr>
              <a:t>Positive </a:t>
            </a:r>
            <a:r>
              <a:rPr lang="en-GB" sz="6600" b="1">
                <a:solidFill>
                  <a:schemeClr val="tx2"/>
                </a:solidFill>
              </a:rPr>
              <a:t>to Negative Ratio</a:t>
            </a:r>
            <a:endParaRPr lang="en-GB" sz="6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19793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7546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/>
              <a:t>Positive Psychology</a:t>
            </a:r>
          </a:p>
        </p:txBody>
      </p:sp>
      <p:sp>
        <p:nvSpPr>
          <p:cNvPr id="238595" name="Rectangle 1027"/>
          <p:cNvSpPr>
            <a:spLocks noGrp="1" noChangeArrowheads="1"/>
          </p:cNvSpPr>
          <p:nvPr>
            <p:ph idx="1"/>
          </p:nvPr>
        </p:nvSpPr>
        <p:spPr>
          <a:xfrm>
            <a:off x="467546" y="17008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4800" b="1" dirty="0">
                <a:solidFill>
                  <a:schemeClr val="tx2"/>
                </a:solidFill>
              </a:rPr>
              <a:t>The science of happiness and well-being</a:t>
            </a:r>
          </a:p>
          <a:p>
            <a:r>
              <a:rPr lang="en-GB" sz="4800" b="1" dirty="0">
                <a:solidFill>
                  <a:schemeClr val="tx2"/>
                </a:solidFill>
              </a:rPr>
              <a:t>You can learn to live in the upper reaches of your range of emotions</a:t>
            </a:r>
          </a:p>
          <a:p>
            <a:r>
              <a:rPr lang="en-GB" sz="4800" b="1" dirty="0">
                <a:solidFill>
                  <a:schemeClr val="tx2"/>
                </a:solidFill>
              </a:rPr>
              <a:t>The more you practice the easier it becomes!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198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  <p:bldP spid="2385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3568" y="1772816"/>
            <a:ext cx="7148885" cy="18002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0" hangingPunct="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568" y="3573016"/>
            <a:ext cx="7148885" cy="158417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0" hangingPunct="0"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5949280"/>
            <a:ext cx="714888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3568" y="1124744"/>
            <a:ext cx="714888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3568" y="4581128"/>
            <a:ext cx="7148885" cy="13561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0" hangingPunct="0">
              <a:defRPr/>
            </a:pP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1124744"/>
            <a:ext cx="7148885" cy="6480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0" hangingPunct="0">
              <a:defRPr/>
            </a:pP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5877272"/>
            <a:ext cx="5234107" cy="769431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eaLnBrk="0" hangingPunct="0">
              <a:defRPr/>
            </a:pPr>
            <a:r>
              <a:rPr lang="en-GB" sz="4400" b="1" dirty="0">
                <a:solidFill>
                  <a:srgbClr val="17365D"/>
                </a:solidFill>
                <a:latin typeface="Calibri"/>
              </a:rPr>
              <a:t>lower level (negative)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5696" y="404664"/>
            <a:ext cx="5137478" cy="769431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eaLnBrk="0" hangingPunct="0">
              <a:defRPr/>
            </a:pPr>
            <a:r>
              <a:rPr lang="en-GB" sz="4400" b="1" dirty="0">
                <a:solidFill>
                  <a:srgbClr val="17365D"/>
                </a:solidFill>
                <a:latin typeface="Calibri"/>
              </a:rPr>
              <a:t>upper level (positive)</a:t>
            </a:r>
          </a:p>
        </p:txBody>
      </p:sp>
      <p:sp>
        <p:nvSpPr>
          <p:cNvPr id="20" name="Up Arrow 19"/>
          <p:cNvSpPr/>
          <p:nvPr/>
        </p:nvSpPr>
        <p:spPr>
          <a:xfrm>
            <a:off x="1259632" y="1628800"/>
            <a:ext cx="288032" cy="36004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0" hangingPunct="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84368" y="1124744"/>
            <a:ext cx="881955" cy="769431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eaLnBrk="0" hangingPunct="0">
              <a:defRPr/>
            </a:pPr>
            <a:r>
              <a:rPr lang="en-GB" sz="4400" b="1" dirty="0">
                <a:solidFill>
                  <a:srgbClr val="17365D"/>
                </a:solidFill>
                <a:latin typeface="Calibri"/>
              </a:rPr>
              <a:t>2%</a:t>
            </a:r>
          </a:p>
        </p:txBody>
      </p:sp>
      <p:sp>
        <p:nvSpPr>
          <p:cNvPr id="29" name="5-Point Star 28"/>
          <p:cNvSpPr/>
          <p:nvPr/>
        </p:nvSpPr>
        <p:spPr>
          <a:xfrm>
            <a:off x="1187624" y="5301208"/>
            <a:ext cx="428625" cy="357188"/>
          </a:xfrm>
          <a:prstGeom prst="star5">
            <a:avLst/>
          </a:prstGeom>
          <a:solidFill>
            <a:srgbClr val="13B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0" hangingPunct="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1187624" y="1268760"/>
            <a:ext cx="428625" cy="357188"/>
          </a:xfrm>
          <a:prstGeom prst="star5">
            <a:avLst/>
          </a:prstGeom>
          <a:solidFill>
            <a:srgbClr val="13B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0" hangingPunct="0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5696" y="4653136"/>
            <a:ext cx="5176912" cy="1015653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eaLnBrk="0" hangingPunct="0">
              <a:defRPr/>
            </a:pPr>
            <a:r>
              <a:rPr lang="en-GB" sz="6000" b="1" dirty="0">
                <a:solidFill>
                  <a:prstClr val="white"/>
                </a:solidFill>
                <a:latin typeface="Calibri"/>
              </a:rPr>
              <a:t>‘mood </a:t>
            </a:r>
            <a:r>
              <a:rPr lang="en-GB" sz="6000" b="1" dirty="0" err="1">
                <a:solidFill>
                  <a:prstClr val="white"/>
                </a:solidFill>
                <a:latin typeface="Calibri"/>
              </a:rPr>
              <a:t>hoovers’</a:t>
            </a:r>
            <a:endParaRPr lang="en-GB" sz="6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9860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1" grpId="0" animBg="1"/>
      <p:bldP spid="13" grpId="0" build="allAtOnce" animBg="1"/>
      <p:bldP spid="14" grpId="0" animBg="1"/>
      <p:bldP spid="15" grpId="0"/>
      <p:bldP spid="16" grpId="0"/>
      <p:bldP spid="20" grpId="0" animBg="1"/>
      <p:bldP spid="2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8" y="-11811"/>
            <a:ext cx="9159748" cy="68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32175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16_swirl">
  <a:themeElements>
    <a:clrScheme name="Custom 1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swirl">
  <a:themeElements>
    <a:clrScheme name="Custom 1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25997</TotalTime>
  <Words>162</Words>
  <Application>Microsoft Office PowerPoint</Application>
  <PresentationFormat>On-screen Show (4:3)</PresentationFormat>
  <Paragraphs>45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Mangal</vt:lpstr>
      <vt:lpstr>Marlett</vt:lpstr>
      <vt:lpstr>Tahoma</vt:lpstr>
      <vt:lpstr>Times New Roman</vt:lpstr>
      <vt:lpstr>Trebuchet MS</vt:lpstr>
      <vt:lpstr>16_swirl</vt:lpstr>
      <vt:lpstr>17_swirl</vt:lpstr>
      <vt:lpstr>PowerPoint Presentation</vt:lpstr>
      <vt:lpstr>PowerPoint Presentation</vt:lpstr>
      <vt:lpstr>PowerPoint Presentation</vt:lpstr>
      <vt:lpstr>PowerPoint Presentation</vt:lpstr>
      <vt:lpstr>2.9013</vt:lpstr>
      <vt:lpstr>PowerPoint Presentation</vt:lpstr>
      <vt:lpstr>Positive Psychology</vt:lpstr>
      <vt:lpstr>PowerPoint Presentation</vt:lpstr>
      <vt:lpstr>PowerPoint Presentation</vt:lpstr>
      <vt:lpstr>90:10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 4-minute  rule</vt:lpstr>
      <vt:lpstr>   When do you use the  4 minute rule at work?  How can you use the  4 minute rule more? </vt:lpstr>
      <vt:lpstr>PowerPoint Presentation</vt:lpstr>
      <vt:lpstr>‘brilliant recap’</vt:lpstr>
    </vt:vector>
  </TitlesOfParts>
  <Company>Loughborough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in a modern context</dc:title>
  <dc:creator>ITSupport</dc:creator>
  <cp:lastModifiedBy>Deirdre Williams</cp:lastModifiedBy>
  <cp:revision>627</cp:revision>
  <cp:lastPrinted>2012-04-18T20:05:31Z</cp:lastPrinted>
  <dcterms:created xsi:type="dcterms:W3CDTF">2004-02-29T20:26:09Z</dcterms:created>
  <dcterms:modified xsi:type="dcterms:W3CDTF">2018-11-09T13:18:17Z</dcterms:modified>
</cp:coreProperties>
</file>